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1" r:id="rId3"/>
    <p:sldId id="302" r:id="rId4"/>
    <p:sldId id="307" r:id="rId5"/>
    <p:sldId id="325" r:id="rId6"/>
    <p:sldId id="288" r:id="rId7"/>
    <p:sldId id="298" r:id="rId8"/>
    <p:sldId id="318" r:id="rId9"/>
    <p:sldId id="323" r:id="rId10"/>
    <p:sldId id="319" r:id="rId11"/>
    <p:sldId id="331" r:id="rId12"/>
    <p:sldId id="257" r:id="rId13"/>
    <p:sldId id="258" r:id="rId14"/>
    <p:sldId id="322" r:id="rId15"/>
    <p:sldId id="330" r:id="rId16"/>
    <p:sldId id="317" r:id="rId17"/>
    <p:sldId id="345" r:id="rId18"/>
    <p:sldId id="261" r:id="rId19"/>
    <p:sldId id="262" r:id="rId20"/>
    <p:sldId id="305" r:id="rId21"/>
    <p:sldId id="329" r:id="rId22"/>
    <p:sldId id="285" r:id="rId23"/>
    <p:sldId id="297" r:id="rId24"/>
    <p:sldId id="287" r:id="rId25"/>
    <p:sldId id="296" r:id="rId26"/>
    <p:sldId id="320" r:id="rId27"/>
    <p:sldId id="332" r:id="rId28"/>
    <p:sldId id="315" r:id="rId29"/>
    <p:sldId id="346" r:id="rId30"/>
    <p:sldId id="316" r:id="rId31"/>
    <p:sldId id="347" r:id="rId32"/>
    <p:sldId id="314" r:id="rId33"/>
    <p:sldId id="348" r:id="rId34"/>
    <p:sldId id="312" r:id="rId35"/>
    <p:sldId id="350" r:id="rId36"/>
    <p:sldId id="291" r:id="rId37"/>
    <p:sldId id="301" r:id="rId38"/>
    <p:sldId id="313" r:id="rId39"/>
    <p:sldId id="349" r:id="rId40"/>
    <p:sldId id="310" r:id="rId41"/>
    <p:sldId id="353" r:id="rId42"/>
    <p:sldId id="308" r:id="rId43"/>
    <p:sldId id="351" r:id="rId44"/>
    <p:sldId id="333" r:id="rId45"/>
    <p:sldId id="354" r:id="rId46"/>
    <p:sldId id="336" r:id="rId47"/>
    <p:sldId id="357" r:id="rId48"/>
    <p:sldId id="335" r:id="rId49"/>
    <p:sldId id="356" r:id="rId50"/>
    <p:sldId id="342" r:id="rId51"/>
    <p:sldId id="363" r:id="rId52"/>
    <p:sldId id="337" r:id="rId53"/>
    <p:sldId id="359" r:id="rId54"/>
    <p:sldId id="341" r:id="rId55"/>
    <p:sldId id="362" r:id="rId56"/>
    <p:sldId id="334" r:id="rId57"/>
    <p:sldId id="355" r:id="rId58"/>
    <p:sldId id="306" r:id="rId59"/>
    <p:sldId id="327" r:id="rId60"/>
    <p:sldId id="304" r:id="rId61"/>
    <p:sldId id="328" r:id="rId62"/>
    <p:sldId id="321" r:id="rId63"/>
    <p:sldId id="343" r:id="rId64"/>
    <p:sldId id="276" r:id="rId65"/>
    <p:sldId id="281" r:id="rId66"/>
    <p:sldId id="274" r:id="rId67"/>
    <p:sldId id="279" r:id="rId68"/>
    <p:sldId id="340" r:id="rId69"/>
    <p:sldId id="361" r:id="rId70"/>
    <p:sldId id="283" r:id="rId71"/>
    <p:sldId id="293" r:id="rId72"/>
    <p:sldId id="284" r:id="rId73"/>
    <p:sldId id="294" r:id="rId74"/>
    <p:sldId id="277" r:id="rId75"/>
    <p:sldId id="282" r:id="rId76"/>
    <p:sldId id="273" r:id="rId77"/>
    <p:sldId id="278" r:id="rId78"/>
    <p:sldId id="265" r:id="rId79"/>
    <p:sldId id="271" r:id="rId80"/>
    <p:sldId id="267" r:id="rId81"/>
    <p:sldId id="272" r:id="rId82"/>
    <p:sldId id="286" r:id="rId83"/>
    <p:sldId id="295" r:id="rId84"/>
    <p:sldId id="303" r:id="rId85"/>
    <p:sldId id="326" r:id="rId86"/>
    <p:sldId id="309" r:id="rId87"/>
    <p:sldId id="352" r:id="rId88"/>
    <p:sldId id="339" r:id="rId89"/>
    <p:sldId id="360" r:id="rId90"/>
    <p:sldId id="338" r:id="rId91"/>
    <p:sldId id="358" r:id="rId92"/>
    <p:sldId id="259" r:id="rId93"/>
    <p:sldId id="260" r:id="rId94"/>
    <p:sldId id="275" r:id="rId95"/>
    <p:sldId id="280" r:id="rId96"/>
    <p:sldId id="289" r:id="rId97"/>
    <p:sldId id="299" r:id="rId98"/>
    <p:sldId id="290" r:id="rId99"/>
    <p:sldId id="300" r:id="rId100"/>
    <p:sldId id="292" r:id="rId101"/>
    <p:sldId id="324" r:id="rId102"/>
    <p:sldId id="364" r:id="rId10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3333CC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21" autoAdjust="0"/>
    <p:restoredTop sz="94660"/>
  </p:normalViewPr>
  <p:slideViewPr>
    <p:cSldViewPr snapToGrid="0">
      <p:cViewPr varScale="1">
        <p:scale>
          <a:sx n="88" d="100"/>
          <a:sy n="88" d="100"/>
        </p:scale>
        <p:origin x="4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37E2C-9D69-2C80-BF56-C4DA1C11CD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C45200-CAB8-85BE-5FB8-EE489E0D9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E6ABE-AA88-EF07-4E1F-4034F1550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7664-FE3B-4C86-B726-70AD994A272E}" type="datetimeFigureOut">
              <a:rPr lang="es-CO" smtClean="0"/>
              <a:t>11/03/2024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6BBF7-7696-687F-A4D9-7409808E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A927B-A087-AC22-9B91-B6E0594B2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D0A2-476D-424E-8F99-388836446A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458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8AAE4-8CA6-5C26-AD83-944601C4E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4A0A30-7D70-8582-C8BC-DFEA21DB17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BCAB1-1DC7-F03E-9EBA-1F9C2F5B2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7664-FE3B-4C86-B726-70AD994A272E}" type="datetimeFigureOut">
              <a:rPr lang="es-CO" smtClean="0"/>
              <a:t>11/03/2024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12B32-6E32-592C-250E-CB2FDBDCB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46CD1-DD7D-3515-ACD1-635DD0080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D0A2-476D-424E-8F99-388836446A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594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D8EDE5-A5F6-5FE6-F912-1956697484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49D7B2-91D9-9147-CAB4-8CC605D9D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06516-6AD7-C74D-8B0E-21102905D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7664-FE3B-4C86-B726-70AD994A272E}" type="datetimeFigureOut">
              <a:rPr lang="es-CO" smtClean="0"/>
              <a:t>11/03/2024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457E1-060B-C6DE-60B4-DB089A199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4D86B-3244-E49A-F5D3-1F2909F17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D0A2-476D-424E-8F99-388836446A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18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D4D80-D5BE-1799-3CA6-4E28310FD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B2B8B-05FA-6D93-C95C-3FCABE117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A1D06-E45E-11F2-F53C-3BFFAAF27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7664-FE3B-4C86-B726-70AD994A272E}" type="datetimeFigureOut">
              <a:rPr lang="es-CO" smtClean="0"/>
              <a:t>11/03/2024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BD894-687A-43C0-2B31-15A094ED1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0AF2F-E29A-3E2F-A78D-2EBF49ADF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D0A2-476D-424E-8F99-388836446A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039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1BFD3-2AF6-0D42-F32E-50CD04730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E90EF-8572-1D3E-F068-5B5415632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228D2-D60C-739E-AAEF-F9CD96924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7664-FE3B-4C86-B726-70AD994A272E}" type="datetimeFigureOut">
              <a:rPr lang="es-CO" smtClean="0"/>
              <a:t>11/03/2024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7C075-50BD-1CFA-B54B-1E6D183AF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9A985-D4FE-93A3-0A92-2490D1B78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D0A2-476D-424E-8F99-388836446A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8883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94AE9-1B6C-F0E4-3162-B57915F41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61C6B-166B-B7DB-D9A9-24365CE50C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313084-46F8-4D23-612F-4F23E69B2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3ED301-859B-1B14-CD3D-2B72E9125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7664-FE3B-4C86-B726-70AD994A272E}" type="datetimeFigureOut">
              <a:rPr lang="es-CO" smtClean="0"/>
              <a:t>11/03/2024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1524DB-A76C-BD37-8817-3C14D6ABA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C0F7C1-EFA9-AE8C-BB7E-E3684E64C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D0A2-476D-424E-8F99-388836446A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4344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B8B91-E74C-09AB-F856-6B0A91692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29BBB-E8AE-0B07-DC9E-ED25B93B8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7C47F-14F1-3721-0B9A-B4C5EB9AF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468688-50FF-60C9-334C-671048071B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CE538D-EADE-7A46-BD26-2FA23A29EB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F2A116-0AE3-D77A-A09E-C0CD8D320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7664-FE3B-4C86-B726-70AD994A272E}" type="datetimeFigureOut">
              <a:rPr lang="es-CO" smtClean="0"/>
              <a:t>11/03/2024</a:t>
            </a:fld>
            <a:endParaRPr lang="es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D71C04-5B3D-A409-066A-9150171F7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93DB74-1884-0762-C888-351CF8C8C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D0A2-476D-424E-8F99-388836446A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5593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C2114-F2DF-D90D-45F5-CEE112935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EE2233-A6C7-6B43-D5F7-25C5AC561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7664-FE3B-4C86-B726-70AD994A272E}" type="datetimeFigureOut">
              <a:rPr lang="es-CO" smtClean="0"/>
              <a:t>11/03/2024</a:t>
            </a:fld>
            <a:endParaRPr lang="es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1763DD-4BBA-C04C-2258-4989B5BCD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2D438F-5B04-E729-7C4C-DE37C873F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D0A2-476D-424E-8F99-388836446A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8606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04B2DD-AB8D-1D1C-BC2E-1D4D15BCC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7664-FE3B-4C86-B726-70AD994A272E}" type="datetimeFigureOut">
              <a:rPr lang="es-CO" smtClean="0"/>
              <a:t>11/03/2024</a:t>
            </a:fld>
            <a:endParaRPr lang="es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BF8619-4926-E10C-84DB-AC179A78D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B41343-78C4-563F-BFEC-80A96F10C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D0A2-476D-424E-8F99-388836446A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139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9A05F-B48A-73C4-11D5-2390B1C99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5470B-F6DA-42A6-B4E3-96EECA13C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ABFDD3-33F0-560D-5201-016ACABC78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6D6657-0939-02A8-6E32-CCF86CBDA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7664-FE3B-4C86-B726-70AD994A272E}" type="datetimeFigureOut">
              <a:rPr lang="es-CO" smtClean="0"/>
              <a:t>11/03/2024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5A79E8-DA40-B12B-8677-F2F9BF919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0003FD-676B-3699-9861-A0F6127A8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D0A2-476D-424E-8F99-388836446A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2899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D4E16-4491-BA76-5C81-5E5D44A34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3207D4-E1F5-84E0-15A7-C9AEAC9661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9E520F-6C12-96A8-A62A-169F0125D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06360-BBB9-8820-81F5-7F09B4823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7664-FE3B-4C86-B726-70AD994A272E}" type="datetimeFigureOut">
              <a:rPr lang="es-CO" smtClean="0"/>
              <a:t>11/03/2024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641C1-8B82-940F-40FE-B295B57F4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202AF-9B31-A78F-2043-0CF6DBEF8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D0A2-476D-424E-8F99-388836446A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4377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31F133-E3B7-8F24-B3F2-4E023D8DD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E97A22-1D23-4FC8-739D-B722650BA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81FA1-3B4B-B13B-5A86-A18FA90DFF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B7664-FE3B-4C86-B726-70AD994A272E}" type="datetimeFigureOut">
              <a:rPr lang="es-CO" smtClean="0"/>
              <a:t>11/03/2024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13F55-1C1E-17C4-CF89-1B76FA291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055CF-45E4-65A5-945C-6B22AA526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8D0A2-476D-424E-8F99-388836446A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763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a de flujo: conector 2">
            <a:extLst>
              <a:ext uri="{FF2B5EF4-FFF2-40B4-BE49-F238E27FC236}">
                <a16:creationId xmlns:a16="http://schemas.microsoft.com/office/drawing/2014/main" id="{6945163F-EEE9-D7A0-7A6F-39E7323951FB}"/>
              </a:ext>
            </a:extLst>
          </p:cNvPr>
          <p:cNvSpPr/>
          <p:nvPr/>
        </p:nvSpPr>
        <p:spPr>
          <a:xfrm>
            <a:off x="3367102" y="798971"/>
            <a:ext cx="5436023" cy="5238286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413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90"/>
            <a:ext cx="10347158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5.  </a:t>
            </a:r>
            <a:r>
              <a:rPr lang="es-CO" sz="2800" b="1" dirty="0">
                <a:solidFill>
                  <a:schemeClr val="accent4"/>
                </a:solidFill>
              </a:rPr>
              <a:t>Entender e implementar las Tradiciones es responsabilidad de...  </a:t>
            </a:r>
            <a:endParaRPr lang="es-CO" sz="28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4"/>
            <a:ext cx="4908402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El Coordinador General del Grupo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Cada miembro de CoDA.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7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Los Servidores de Confianza.</a:t>
            </a:r>
            <a:endParaRPr lang="es-CO" dirty="0">
              <a:solidFill>
                <a:schemeClr val="accent4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373877" y="5493768"/>
            <a:ext cx="5185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El </a:t>
            </a:r>
            <a:r>
              <a:rPr lang="es-CO" sz="2400" b="1" dirty="0" err="1">
                <a:solidFill>
                  <a:schemeClr val="accent4"/>
                </a:solidFill>
              </a:rPr>
              <a:t>RSG</a:t>
            </a:r>
            <a:r>
              <a:rPr lang="es-CO" sz="2400" b="1" dirty="0">
                <a:solidFill>
                  <a:schemeClr val="accent4"/>
                </a:solidFill>
              </a:rPr>
              <a:t> (Representante de Servicio del Grupo.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07893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90"/>
            <a:ext cx="10347158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200" b="1" dirty="0">
                <a:solidFill>
                  <a:schemeClr val="accent4"/>
                </a:solidFill>
              </a:rPr>
              <a:t>50.  La recuperación es un proceso...</a:t>
            </a:r>
            <a:endParaRPr lang="es-CO" sz="32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3"/>
            <a:ext cx="4908402" cy="83099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lphaUcPeriod"/>
            </a:pPr>
            <a:r>
              <a:rPr lang="es-CO" sz="2400" b="1" dirty="0">
                <a:solidFill>
                  <a:schemeClr val="accent4"/>
                </a:solidFill>
              </a:rPr>
              <a:t>Que termina al trabajar los Pasos</a:t>
            </a:r>
          </a:p>
          <a:p>
            <a:r>
              <a:rPr lang="es-CO" sz="2400" b="1" dirty="0">
                <a:solidFill>
                  <a:schemeClr val="accent4"/>
                </a:solidFill>
              </a:rPr>
              <a:t>y las Tradiciones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86434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No es un proceso, es un suceso.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7"/>
            <a:ext cx="5110933" cy="8309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Para toda la vida.</a:t>
            </a:r>
            <a:endParaRPr lang="es-CO" dirty="0">
              <a:solidFill>
                <a:schemeClr val="accent4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8309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77966" y="5629793"/>
            <a:ext cx="5110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Que cura definitivamente mi codependencia.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30873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906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>
                <a:solidFill>
                  <a:schemeClr val="accent4"/>
                </a:solidFill>
              </a:rPr>
              <a:t>B.   Para toda la vida.   Libro Azul,  página 21.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0424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a de flujo: conector 2">
            <a:extLst>
              <a:ext uri="{FF2B5EF4-FFF2-40B4-BE49-F238E27FC236}">
                <a16:creationId xmlns:a16="http://schemas.microsoft.com/office/drawing/2014/main" id="{6945163F-EEE9-D7A0-7A6F-39E7323951FB}"/>
              </a:ext>
            </a:extLst>
          </p:cNvPr>
          <p:cNvSpPr/>
          <p:nvPr/>
        </p:nvSpPr>
        <p:spPr>
          <a:xfrm>
            <a:off x="3508616" y="555475"/>
            <a:ext cx="5436023" cy="5238286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3322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13114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 algn="ctr">
              <a:buAutoNum type="alphaUcPeriod" startAt="3"/>
            </a:pPr>
            <a:r>
              <a:rPr lang="es-CO" sz="4000" b="1" dirty="0">
                <a:solidFill>
                  <a:schemeClr val="accent4"/>
                </a:solidFill>
              </a:rPr>
              <a:t>Cada miembro de </a:t>
            </a:r>
            <a:r>
              <a:rPr lang="es-CO" sz="4000" b="1" dirty="0" err="1">
                <a:solidFill>
                  <a:schemeClr val="accent4"/>
                </a:solidFill>
              </a:rPr>
              <a:t>CoDA</a:t>
            </a:r>
            <a:r>
              <a:rPr lang="es-CO" sz="4000" b="1" dirty="0">
                <a:solidFill>
                  <a:schemeClr val="accent4"/>
                </a:solidFill>
              </a:rPr>
              <a:t>.  </a:t>
            </a:r>
          </a:p>
          <a:p>
            <a:pPr algn="ctr"/>
            <a:r>
              <a:rPr lang="es-CO" sz="4000" b="1" dirty="0">
                <a:solidFill>
                  <a:schemeClr val="accent4"/>
                </a:solidFill>
              </a:rPr>
              <a:t>Libro Azul. Página 92.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562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67062" y="3297779"/>
            <a:ext cx="10347158" cy="92831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3"/>
            <a:ext cx="4908402" cy="8621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400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8191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6"/>
            <a:ext cx="5110933" cy="88227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79339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0C626FA-1C40-E2E3-57F0-3A55E5C0592F}"/>
              </a:ext>
            </a:extLst>
          </p:cNvPr>
          <p:cNvSpPr txBox="1"/>
          <p:nvPr/>
        </p:nvSpPr>
        <p:spPr>
          <a:xfrm>
            <a:off x="1133455" y="3307904"/>
            <a:ext cx="103288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>
                <a:solidFill>
                  <a:schemeClr val="accent4"/>
                </a:solidFill>
              </a:rPr>
              <a:t>6</a:t>
            </a:r>
            <a:r>
              <a:rPr lang="es-CO" sz="2800" b="1" dirty="0">
                <a:solidFill>
                  <a:schemeClr val="accent4"/>
                </a:solidFill>
              </a:rPr>
              <a:t>. El Preámbulo de CoDA nos dice que al trabajar activamente el programa podemos...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59EA6EE-38D7-695C-EF10-FAE98309AB45}"/>
              </a:ext>
            </a:extLst>
          </p:cNvPr>
          <p:cNvSpPr txBox="1"/>
          <p:nvPr/>
        </p:nvSpPr>
        <p:spPr>
          <a:xfrm>
            <a:off x="1236846" y="4548922"/>
            <a:ext cx="4647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A.  Desarrollar relaciones honestas y satisfactorias.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A2261EE-2AF1-3F51-71EA-DAD8F7C2569C}"/>
              </a:ext>
            </a:extLst>
          </p:cNvPr>
          <p:cNvSpPr txBox="1"/>
          <p:nvPr/>
        </p:nvSpPr>
        <p:spPr>
          <a:xfrm>
            <a:off x="6307679" y="4540342"/>
            <a:ext cx="5146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B. Construir un puente que nos conecta con un PS.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B0F3403-18C5-1229-C660-D639A2AC4A0E}"/>
              </a:ext>
            </a:extLst>
          </p:cNvPr>
          <p:cNvSpPr txBox="1"/>
          <p:nvPr/>
        </p:nvSpPr>
        <p:spPr>
          <a:xfrm>
            <a:off x="1133455" y="5640270"/>
            <a:ext cx="4872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 startAt="3"/>
            </a:pPr>
            <a:r>
              <a:rPr lang="es-CO" sz="2400" b="1" dirty="0">
                <a:solidFill>
                  <a:schemeClr val="accent4"/>
                </a:solidFill>
              </a:rPr>
              <a:t>Alcanzar un nuevo nivel de  dicha, aceptación  y serenidad.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68977" y="5584603"/>
            <a:ext cx="40426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Desarrollar relaciones sanas.</a:t>
            </a:r>
          </a:p>
        </p:txBody>
      </p:sp>
      <p:sp>
        <p:nvSpPr>
          <p:cNvPr id="20" name="Diagrama de flujo: conector 19">
            <a:extLst>
              <a:ext uri="{FF2B5EF4-FFF2-40B4-BE49-F238E27FC236}">
                <a16:creationId xmlns:a16="http://schemas.microsoft.com/office/drawing/2014/main" id="{C501AAEF-97B3-CBAA-D30D-EE47D531E08B}"/>
              </a:ext>
            </a:extLst>
          </p:cNvPr>
          <p:cNvSpPr/>
          <p:nvPr/>
        </p:nvSpPr>
        <p:spPr>
          <a:xfrm>
            <a:off x="4592052" y="361553"/>
            <a:ext cx="2899609" cy="2642322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903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325962" y="4493403"/>
            <a:ext cx="10347158" cy="165493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0C626FA-1C40-E2E3-57F0-3A55E5C0592F}"/>
              </a:ext>
            </a:extLst>
          </p:cNvPr>
          <p:cNvSpPr txBox="1"/>
          <p:nvPr/>
        </p:nvSpPr>
        <p:spPr>
          <a:xfrm>
            <a:off x="1482373" y="4578678"/>
            <a:ext cx="103471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buAutoNum type="alphaUcPeriod" startAt="3"/>
            </a:pPr>
            <a:r>
              <a:rPr lang="es-CO" sz="3200" b="1" dirty="0">
                <a:solidFill>
                  <a:schemeClr val="accent4"/>
                </a:solidFill>
              </a:rPr>
              <a:t>Alcanzar un nuevo nivel de dicha, aceptación y serenidad. (Libro Azul.  Preámbulo. Pág. </a:t>
            </a:r>
            <a:r>
              <a:rPr lang="es-CO" sz="3200" b="1" dirty="0" err="1">
                <a:solidFill>
                  <a:schemeClr val="accent4"/>
                </a:solidFill>
              </a:rPr>
              <a:t>ii</a:t>
            </a:r>
            <a:r>
              <a:rPr lang="es-CO" sz="3200" b="1" dirty="0">
                <a:solidFill>
                  <a:schemeClr val="accent4"/>
                </a:solidFill>
              </a:rPr>
              <a:t>)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  <p:sp>
        <p:nvSpPr>
          <p:cNvPr id="7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9306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90"/>
            <a:ext cx="10347158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800" b="1" dirty="0">
                <a:solidFill>
                  <a:schemeClr val="accent4"/>
                </a:solidFill>
              </a:rPr>
              <a:t>7.  Las relaciones de Padrinazgo en CoDA son de carácter triple: </a:t>
            </a:r>
            <a:endParaRPr lang="es-CO" sz="28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3"/>
            <a:ext cx="4908402" cy="80580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Apadrinado, Padrino y Grupo de Pasos y Tradiciones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86434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Apadrinado, Padrino y Poder Superior.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6"/>
            <a:ext cx="5110933" cy="82592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Apadrinado, Padrino y Madrina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5"/>
            <a:ext cx="5110933" cy="8643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686437"/>
            <a:ext cx="4882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Apadrinado, Padrino y compañeros de confianza.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375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140566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>
                <a:solidFill>
                  <a:schemeClr val="accent4"/>
                </a:solidFill>
              </a:rPr>
              <a:t>C.  </a:t>
            </a:r>
            <a:r>
              <a:rPr lang="es-CO" sz="4000" b="1" dirty="0">
                <a:solidFill>
                  <a:schemeClr val="accent4"/>
                </a:solidFill>
              </a:rPr>
              <a:t>Apadrinado, Padrino y Poder Superior.  Folleto El Padrinazgo, página 7.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706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72038" y="3540659"/>
            <a:ext cx="10347158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200" b="1" dirty="0">
                <a:solidFill>
                  <a:schemeClr val="accent4"/>
                </a:solidFill>
              </a:rPr>
              <a:t>8.  En el Cuarto Paso comenzamos un viaje...</a:t>
            </a:r>
            <a:endParaRPr lang="es-CO" sz="32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3"/>
            <a:ext cx="4908402" cy="80580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Hacia el fondo de nuestra recuperación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86434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De análisis general y superficial de nuestras relaciones pasadas.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6"/>
            <a:ext cx="5110933" cy="82592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De juicio de nuestras conductas codependientes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86434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596446"/>
            <a:ext cx="5185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Espiritual de curación de nuestra relación con nosotros mismos.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705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14537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b="1" dirty="0">
                <a:solidFill>
                  <a:schemeClr val="accent4"/>
                </a:solidFill>
              </a:rPr>
              <a:t>D.  Espiritual de curación de nuestra relación con nosotros mismos.  Libro Azul.  Página 41.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980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079315" y="3429000"/>
            <a:ext cx="10374747" cy="9512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>
                <a:solidFill>
                  <a:schemeClr val="accent4"/>
                </a:solidFill>
              </a:rPr>
              <a:t>9.  Pretenden estar de acuerdo con otros para                                                              obtener lo que desean, es un Patrón de...</a:t>
            </a:r>
            <a:r>
              <a:rPr lang="es-CO" sz="3200" dirty="0">
                <a:solidFill>
                  <a:schemeClr val="accent4"/>
                </a:solidFill>
              </a:rPr>
              <a:t> 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079314" y="4596374"/>
            <a:ext cx="4908402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200" b="1" dirty="0">
                <a:solidFill>
                  <a:schemeClr val="accent4"/>
                </a:solidFill>
              </a:rPr>
              <a:t>A.   Negación.</a:t>
            </a:r>
            <a:endParaRPr lang="es-CO" sz="3200" dirty="0">
              <a:solidFill>
                <a:schemeClr val="accent4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200" b="1" dirty="0">
                <a:solidFill>
                  <a:schemeClr val="accent4"/>
                </a:solidFill>
              </a:rPr>
              <a:t>C.  Complacencia.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29" y="4596374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200" b="1" dirty="0">
                <a:solidFill>
                  <a:schemeClr val="accent4"/>
                </a:solidFill>
              </a:rPr>
              <a:t>B. Control</a:t>
            </a:r>
            <a:r>
              <a:rPr lang="es-CO" sz="3200" dirty="0">
                <a:solidFill>
                  <a:schemeClr val="accent4"/>
                </a:solidFill>
              </a:rPr>
              <a:t>.  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77427" y="5626787"/>
            <a:ext cx="4042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4"/>
                </a:solidFill>
              </a:rPr>
              <a:t>D. Evasión.  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4043E1D1-2AB8-9C8C-C1C2-89212F5B598F}"/>
              </a:ext>
            </a:extLst>
          </p:cNvPr>
          <p:cNvSpPr/>
          <p:nvPr/>
        </p:nvSpPr>
        <p:spPr>
          <a:xfrm>
            <a:off x="4537909" y="134354"/>
            <a:ext cx="3007895" cy="2765502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456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2005263" y="4812632"/>
            <a:ext cx="7415463" cy="143809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4000" b="1" dirty="0">
                <a:solidFill>
                  <a:schemeClr val="accent4"/>
                </a:solidFill>
              </a:rPr>
              <a:t>B. Control.   Libro  Verde. Pág. 51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  <p:sp>
        <p:nvSpPr>
          <p:cNvPr id="6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1883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079314" y="3294245"/>
            <a:ext cx="10347158" cy="92769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b="1" dirty="0">
                <a:solidFill>
                  <a:schemeClr val="accent4"/>
                </a:solidFill>
              </a:rPr>
              <a:t>1.  ¿Qué tradición honramos al no recomendar literatura fuera de la aprobada por CoDA, ni ningún otro programa, individuo o institución?</a:t>
            </a:r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21423" y="4427621"/>
            <a:ext cx="4908402" cy="92769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La Primera  Tradición (</a:t>
            </a:r>
            <a:r>
              <a:rPr lang="es-CO" sz="1600" b="1" dirty="0">
                <a:solidFill>
                  <a:schemeClr val="accent4"/>
                </a:solidFill>
              </a:rPr>
              <a:t>Nuestro bienestar común debe tener la preferencia; la recuperación personal depende de la unidad de CoDA)</a:t>
            </a:r>
            <a:endParaRPr lang="es-CO" sz="1600" dirty="0">
              <a:solidFill>
                <a:schemeClr val="accent4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5"/>
            <a:ext cx="4962543" cy="96777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La Quinta Tradición. (</a:t>
            </a:r>
            <a:r>
              <a:rPr lang="es-CO" sz="1600" b="1" dirty="0">
                <a:solidFill>
                  <a:schemeClr val="accent4"/>
                </a:solidFill>
              </a:rPr>
              <a:t>Cada grupo tiene un solo objetivo primordial:  llevar el mensaje a otros codependientes que aún sufren).</a:t>
            </a:r>
            <a:endParaRPr lang="es-CO" sz="2400" b="1" dirty="0">
              <a:solidFill>
                <a:schemeClr val="accent4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445346"/>
            <a:ext cx="5110932" cy="92769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La Sexta Tradición </a:t>
            </a:r>
            <a:r>
              <a:rPr lang="es-CO" sz="1600" b="1" dirty="0">
                <a:solidFill>
                  <a:schemeClr val="accent4"/>
                </a:solidFill>
              </a:rPr>
              <a:t>(Un grupo de CoDA nunca debe respaldar, financiar o prestar el nombre de CoDA a ninguna entidad allegada o empresa ajena).</a:t>
            </a:r>
            <a:endParaRPr lang="es-CO" sz="1600" dirty="0">
              <a:solidFill>
                <a:schemeClr val="accent4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9677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611812"/>
            <a:ext cx="50507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La Décima Tradición. (</a:t>
            </a:r>
            <a:r>
              <a:rPr lang="es-CO" sz="1600" b="1" dirty="0">
                <a:solidFill>
                  <a:schemeClr val="accent4"/>
                </a:solidFill>
              </a:rPr>
              <a:t>CoDA no tiene opinión acerca de asuntos ajenos; por consiguiente, su nombre nunca debe mezclarse en controversias públicas).</a:t>
            </a:r>
            <a:endParaRPr lang="es-CO" sz="2400" b="1" dirty="0">
              <a:solidFill>
                <a:schemeClr val="accent4"/>
              </a:solidFill>
            </a:endParaRP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92863" y="293777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9775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06904" y="3366591"/>
            <a:ext cx="10347158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600" b="1" dirty="0">
                <a:solidFill>
                  <a:schemeClr val="accent4"/>
                </a:solidFill>
              </a:rPr>
              <a:t>10.  La “cebolla” representa...</a:t>
            </a:r>
            <a:endParaRPr lang="es-CO" sz="36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331369"/>
            <a:ext cx="4908402" cy="89064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Nuestras conductas y patrones codependientes.</a:t>
            </a:r>
            <a:endParaRPr lang="es-CO" dirty="0">
              <a:solidFill>
                <a:schemeClr val="accent4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Nuestros defectos de carácter.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211053"/>
            <a:ext cx="5110932" cy="111893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El dolor de nuestra niñez y la manera en que este impactó negativamente nuestra vida 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686437"/>
            <a:ext cx="4709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Nuestra inmadurez emocional.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934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721895" y="4272232"/>
            <a:ext cx="10437394" cy="181106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>
                <a:solidFill>
                  <a:schemeClr val="accent4"/>
                </a:solidFill>
              </a:rPr>
              <a:t>B.  </a:t>
            </a:r>
            <a:r>
              <a:rPr lang="es-CO" sz="3200" b="1" dirty="0">
                <a:solidFill>
                  <a:schemeClr val="accent4"/>
                </a:solidFill>
              </a:rPr>
              <a:t>El dolor de nuestra niñez y la manera en que este impactó negativamente nuestra vida .   Folleto Pelando la Cebolla.  Página 5.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8934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90"/>
            <a:ext cx="10347158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200" b="1" dirty="0">
                <a:solidFill>
                  <a:schemeClr val="accent4"/>
                </a:solidFill>
              </a:rPr>
              <a:t>11.  ¿Qué es la codependencia?</a:t>
            </a:r>
            <a:endParaRPr lang="es-CO" sz="32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4"/>
            <a:ext cx="4908402" cy="6932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</a:t>
            </a:r>
            <a:r>
              <a:rPr lang="es-CO" dirty="0">
                <a:solidFill>
                  <a:schemeClr val="accent4"/>
                </a:solidFill>
              </a:rPr>
              <a:t>.  </a:t>
            </a:r>
            <a:r>
              <a:rPr lang="es-CO" sz="2400" b="1" dirty="0">
                <a:solidFill>
                  <a:schemeClr val="accent4"/>
                </a:solidFill>
              </a:rPr>
              <a:t>Un defecto.</a:t>
            </a:r>
            <a:endParaRPr lang="es-CO" dirty="0">
              <a:solidFill>
                <a:schemeClr val="accent4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Un comportamiento pasajero.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6"/>
            <a:ext cx="5110933" cy="7133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Una enfermedad que deteriora el alma y afecta toda nuestra vida.</a:t>
            </a:r>
            <a:endParaRPr lang="es-CO" dirty="0">
              <a:solidFill>
                <a:schemeClr val="accent4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343129" y="5493768"/>
            <a:ext cx="49625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Una enfermedad que se cura con el tiempo.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7752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124457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AutoNum type="alphaUcPeriod" startAt="2"/>
            </a:pPr>
            <a:r>
              <a:rPr lang="es-CO" sz="3200" b="1" dirty="0">
                <a:solidFill>
                  <a:schemeClr val="accent4"/>
                </a:solidFill>
              </a:rPr>
              <a:t>Una enfermedad que deteriora el alma y afecta toda nuestra vida.   Libro Azul. Pág.  2.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761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89"/>
            <a:ext cx="10347158" cy="83144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AutoNum type="arabicPeriod" startAt="12"/>
            </a:pPr>
            <a:r>
              <a:rPr lang="es-CO" sz="2400" b="1" dirty="0">
                <a:solidFill>
                  <a:schemeClr val="accent4"/>
                </a:solidFill>
              </a:rPr>
              <a:t>En CoDA aprendemos que nuestro valor como personas y nuestro</a:t>
            </a:r>
          </a:p>
          <a:p>
            <a:pPr algn="ctr"/>
            <a:r>
              <a:rPr lang="es-CO" sz="2400" b="1" dirty="0">
                <a:solidFill>
                  <a:schemeClr val="accent4"/>
                </a:solidFill>
              </a:rPr>
              <a:t> bienestar nos vienen de...</a:t>
            </a:r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4"/>
            <a:ext cx="4908402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Trabajar los Doce Pasos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Ser Padrino/Madrina.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7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Nuestro Poder Superior.</a:t>
            </a:r>
            <a:endParaRPr lang="es-CO" dirty="0">
              <a:solidFill>
                <a:schemeClr val="accent4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369682" y="5678434"/>
            <a:ext cx="5110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Ser Coordinador General del grupo.  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4162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693821" y="4794545"/>
            <a:ext cx="10347158" cy="906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4000" b="1" dirty="0">
                <a:solidFill>
                  <a:schemeClr val="accent4"/>
                </a:solidFill>
              </a:rPr>
              <a:t>B.  Nuestro Poder Superior.  Libro Azul.  Pág. 13.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320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90"/>
            <a:ext cx="10347158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600" b="1" dirty="0">
                <a:solidFill>
                  <a:schemeClr val="accent4"/>
                </a:solidFill>
              </a:rPr>
              <a:t>13</a:t>
            </a:r>
            <a:r>
              <a:rPr lang="es-CO" sz="2400" b="1" dirty="0">
                <a:solidFill>
                  <a:schemeClr val="accent4"/>
                </a:solidFill>
              </a:rPr>
              <a:t>.  </a:t>
            </a:r>
            <a:r>
              <a:rPr lang="es-CO" sz="3600" b="1" dirty="0">
                <a:solidFill>
                  <a:schemeClr val="accent4"/>
                </a:solidFill>
              </a:rPr>
              <a:t>La sigla RSG significa...</a:t>
            </a:r>
            <a:endParaRPr lang="es-CO" sz="36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3"/>
            <a:ext cx="4908402" cy="79377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Representante de Servicios Generales.</a:t>
            </a:r>
            <a:endParaRPr lang="es-CO" dirty="0">
              <a:solidFill>
                <a:schemeClr val="accent4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Representante Social del Grupo.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6"/>
            <a:ext cx="5110933" cy="79377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Representante de Servicio de Grupo.</a:t>
            </a:r>
            <a:endParaRPr lang="es-CO" dirty="0">
              <a:solidFill>
                <a:schemeClr val="accent4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686437"/>
            <a:ext cx="4709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Representar, servir y gestionar.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8843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13114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b="1" dirty="0">
                <a:solidFill>
                  <a:schemeClr val="accent4"/>
                </a:solidFill>
              </a:rPr>
              <a:t>B.  Representante de Servicio de Grupo.  Folleto Construir la Comunidad de </a:t>
            </a:r>
            <a:r>
              <a:rPr lang="es-CO" sz="3600" b="1" dirty="0" err="1">
                <a:solidFill>
                  <a:schemeClr val="accent4"/>
                </a:solidFill>
              </a:rPr>
              <a:t>CoDA</a:t>
            </a:r>
            <a:r>
              <a:rPr lang="es-CO" sz="3600" b="1" dirty="0">
                <a:solidFill>
                  <a:schemeClr val="accent4"/>
                </a:solidFill>
              </a:rPr>
              <a:t>. Página 14.</a:t>
            </a:r>
            <a:endParaRPr lang="es-CO" sz="3600" dirty="0">
              <a:solidFill>
                <a:schemeClr val="accent4"/>
              </a:solidFill>
            </a:endParaRP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2146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89"/>
            <a:ext cx="10347158" cy="87957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14.  </a:t>
            </a:r>
            <a:r>
              <a:rPr lang="es-CO" sz="2800" b="1" dirty="0">
                <a:solidFill>
                  <a:schemeClr val="accent4"/>
                </a:solidFill>
              </a:rPr>
              <a:t>¿En qué Paso Exploramos nuestras fortalezas,  valores y conductas positivas?</a:t>
            </a:r>
            <a:endParaRPr lang="es-CO" sz="28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4"/>
            <a:ext cx="4908402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</a:t>
            </a:r>
            <a:r>
              <a:rPr lang="es-CO" sz="2800" b="1" dirty="0">
                <a:solidFill>
                  <a:schemeClr val="accent4"/>
                </a:solidFill>
              </a:rPr>
              <a:t>Quinto Paso</a:t>
            </a:r>
            <a:r>
              <a:rPr lang="es-CO" sz="2800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800" b="1" dirty="0">
                <a:solidFill>
                  <a:schemeClr val="accent4"/>
                </a:solidFill>
              </a:rPr>
              <a:t>C.  Cuarto Paso.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7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</a:t>
            </a:r>
            <a:r>
              <a:rPr lang="es-CO" sz="2800" b="1" dirty="0">
                <a:solidFill>
                  <a:schemeClr val="accent4"/>
                </a:solidFill>
              </a:rPr>
              <a:t>.  Séptimo Paso</a:t>
            </a:r>
            <a:r>
              <a:rPr lang="es-CO" sz="2800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686437"/>
            <a:ext cx="4042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chemeClr val="accent4"/>
                </a:solidFill>
              </a:rPr>
              <a:t>D.  Octavo Paso.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5659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906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4000" b="1" dirty="0">
                <a:solidFill>
                  <a:schemeClr val="accent4"/>
                </a:solidFill>
              </a:rPr>
              <a:t>B.   Cuarto Paso.  Libro Azul, página 46.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410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331369"/>
            <a:ext cx="10347158" cy="19731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800" b="1" dirty="0">
                <a:solidFill>
                  <a:schemeClr val="accent4"/>
                </a:solidFill>
              </a:rPr>
              <a:t>B.  La Sexta Tradición </a:t>
            </a:r>
            <a:r>
              <a:rPr lang="es-CO" sz="2400" b="1" dirty="0">
                <a:solidFill>
                  <a:schemeClr val="accent4"/>
                </a:solidFill>
              </a:rPr>
              <a:t>(Un grupo de CoDA nunca debe respaldar, financiar o prestar el nombre de CoDA a ninguna entidad allegada o empresa ajena, para evitar que los problemas de dinero, propiedad y prestigio nos desvíen de nuestro objetivo espiritual primordial). Libro Azul, página 125.</a:t>
            </a:r>
            <a:endParaRPr lang="es-CO" sz="2400" dirty="0">
              <a:solidFill>
                <a:schemeClr val="accent4"/>
              </a:solidFill>
            </a:endParaRP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0677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308684"/>
            <a:ext cx="10347158" cy="103471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15.  De acuerdo con el Folleto El Padrinazgo:  ¿En qué me beneficia a mí? ¿Podemos apadrinar si no hemos trabajado los Doce Pasos?</a:t>
            </a:r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4"/>
            <a:ext cx="4908402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No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8309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Si.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7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Sólo de manera temporal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8309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518072" y="5596445"/>
            <a:ext cx="49625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Sólo si no hay padrinos/madrinas disponibles.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196289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0582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157410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b="1" dirty="0">
                <a:solidFill>
                  <a:schemeClr val="accent4"/>
                </a:solidFill>
              </a:rPr>
              <a:t>C.  Si, tenemos mucho que ofrecer antes de alcanzar el Doceavo Paso, especialmente si tenemos padrino. Folleto El Padrinazgo, página 26.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9338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079314" y="3380165"/>
            <a:ext cx="10347158" cy="89160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16.  De acuerdo con el folleto Construir la Comunidad de CoDA:  Es importante celebrar Reuniones Saludables; la Conciencia de Grupo consiste en...  </a:t>
            </a:r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3"/>
            <a:ext cx="4908402" cy="74373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Llegar a compromisos y resolver conflictos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5"/>
            <a:ext cx="4962543" cy="10652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Mantener la continuidad del grupo.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29" y="4621286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Practicar la humildad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5"/>
            <a:ext cx="5110933" cy="10652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528913"/>
            <a:ext cx="5185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Dejar de lado el “yo” y dirigir la mirada hacia un P.S. amoroso en busca de orientación.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196289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5960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124457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>
                <a:solidFill>
                  <a:schemeClr val="accent4"/>
                </a:solidFill>
              </a:rPr>
              <a:t>D.  Dejar de lado el “yo” y dirigir la mirada hacia un P.S. amoroso en busca de orientación.   Página 8.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8189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29000"/>
            <a:ext cx="10347158" cy="90236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200" b="1" dirty="0">
                <a:solidFill>
                  <a:schemeClr val="accent4"/>
                </a:solidFill>
              </a:rPr>
              <a:t>17.</a:t>
            </a:r>
            <a:r>
              <a:rPr lang="es-CO" sz="2400" b="1" dirty="0">
                <a:solidFill>
                  <a:schemeClr val="accent4"/>
                </a:solidFill>
              </a:rPr>
              <a:t>  </a:t>
            </a:r>
            <a:r>
              <a:rPr lang="es-CO" sz="3200" b="1" dirty="0">
                <a:solidFill>
                  <a:schemeClr val="accent4"/>
                </a:solidFill>
              </a:rPr>
              <a:t>El desapego es una acción basada en el amor y fortaleza mientras que la evasión está basada en...</a:t>
            </a:r>
            <a:endParaRPr lang="es-CO" sz="32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4"/>
            <a:ext cx="4908402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200" b="1" dirty="0">
                <a:solidFill>
                  <a:schemeClr val="accent4"/>
                </a:solidFill>
              </a:rPr>
              <a:t>A.  La culpa.</a:t>
            </a:r>
            <a:endParaRPr lang="es-CO" sz="3200" dirty="0">
              <a:solidFill>
                <a:schemeClr val="accent4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200" b="1" dirty="0">
                <a:solidFill>
                  <a:schemeClr val="accent4"/>
                </a:solidFill>
              </a:rPr>
              <a:t>C.  El temor.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7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200" b="1" dirty="0">
                <a:solidFill>
                  <a:schemeClr val="accent4"/>
                </a:solidFill>
              </a:rPr>
              <a:t>B.  La deshonestidad.</a:t>
            </a:r>
            <a:endParaRPr lang="es-CO" sz="3200" dirty="0">
              <a:solidFill>
                <a:schemeClr val="accent4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686437"/>
            <a:ext cx="4042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4"/>
                </a:solidFill>
              </a:rPr>
              <a:t>D.  La vergüenza.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20674" y="232294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3726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906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4000" b="1" dirty="0">
                <a:solidFill>
                  <a:schemeClr val="accent4"/>
                </a:solidFill>
              </a:rPr>
              <a:t>C.  El temor.  Libro Azul, página 113.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195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90"/>
            <a:ext cx="10347158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200" b="1" dirty="0">
                <a:solidFill>
                  <a:schemeClr val="accent4"/>
                </a:solidFill>
              </a:rPr>
              <a:t>18.  ¿En qué Pasos hacemos inventario personal y moral?</a:t>
            </a:r>
            <a:endParaRPr lang="es-CO" sz="32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4"/>
            <a:ext cx="4908402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800" b="1" dirty="0">
                <a:solidFill>
                  <a:schemeClr val="accent4"/>
                </a:solidFill>
              </a:rPr>
              <a:t>A.   Quinto y Sexto</a:t>
            </a:r>
            <a:r>
              <a:rPr lang="es-CO" sz="2800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800" b="1" dirty="0">
                <a:solidFill>
                  <a:schemeClr val="accent4"/>
                </a:solidFill>
              </a:rPr>
              <a:t>C.  Cuarto y Décimo.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60137" y="4622872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800" b="1" dirty="0">
                <a:solidFill>
                  <a:schemeClr val="accent4"/>
                </a:solidFill>
              </a:rPr>
              <a:t>B.  Tercero y Cuarto</a:t>
            </a:r>
            <a:r>
              <a:rPr lang="es-CO" sz="2800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686437"/>
            <a:ext cx="4042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chemeClr val="accent4"/>
                </a:solidFill>
              </a:rPr>
              <a:t>D.  Décimo y Onceavo.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0479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906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>
                <a:solidFill>
                  <a:schemeClr val="accent4"/>
                </a:solidFill>
              </a:rPr>
              <a:t>C.   Cuarto Paso y Décimo Paso.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7123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5" y="3197498"/>
            <a:ext cx="10347158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200" b="1" dirty="0">
                <a:solidFill>
                  <a:schemeClr val="accent4"/>
                </a:solidFill>
              </a:rPr>
              <a:t>19.</a:t>
            </a:r>
            <a:r>
              <a:rPr lang="es-CO" sz="2400" b="1" dirty="0">
                <a:solidFill>
                  <a:schemeClr val="accent4"/>
                </a:solidFill>
              </a:rPr>
              <a:t>  </a:t>
            </a:r>
            <a:r>
              <a:rPr lang="es-CO" sz="3200" b="1" dirty="0">
                <a:solidFill>
                  <a:schemeClr val="accent4"/>
                </a:solidFill>
              </a:rPr>
              <a:t>¿Qué es el niño interior?  </a:t>
            </a:r>
            <a:endParaRPr lang="es-CO" sz="32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074634" y="3989074"/>
            <a:ext cx="4962543" cy="150915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La suma de todas las experiencias, memorias, percepciones, creencias, y emociones de nuestra infancia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5"/>
            <a:ext cx="4962543" cy="9367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Nuestro dilema espiritual.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085128"/>
            <a:ext cx="5110933" cy="13170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Nuestro  conjunto de rasgos y patrones codependientes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69680" y="5641865"/>
            <a:ext cx="5110933" cy="9367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686437"/>
            <a:ext cx="4709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Nuestros defectos de carácter y la manera como se manifiestan.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212177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5842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319337"/>
            <a:ext cx="10347158" cy="21536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AutoNum type="alphaUcPeriod"/>
            </a:pPr>
            <a:r>
              <a:rPr lang="es-CO" sz="3200" b="1" dirty="0">
                <a:solidFill>
                  <a:schemeClr val="accent4"/>
                </a:solidFill>
              </a:rPr>
              <a:t>La suma de todas las experiencias, memorias, percepciones, creencias, y emociones de nuestra infancia</a:t>
            </a:r>
            <a:r>
              <a:rPr lang="es-CO" sz="3200" dirty="0">
                <a:solidFill>
                  <a:schemeClr val="accent4"/>
                </a:solidFill>
              </a:rPr>
              <a:t>.  Libro Azul, página 105.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385011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670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90"/>
            <a:ext cx="10347158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200" b="1" dirty="0">
                <a:solidFill>
                  <a:schemeClr val="accent4"/>
                </a:solidFill>
              </a:rPr>
              <a:t>2.  Nuestro libro de meditaciones diarias se llama...</a:t>
            </a:r>
            <a:endParaRPr lang="es-CO" sz="32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45487" y="4596374"/>
            <a:ext cx="4908402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</a:t>
            </a:r>
            <a:r>
              <a:rPr lang="es-CO" sz="3200" b="1" dirty="0">
                <a:solidFill>
                  <a:schemeClr val="accent4"/>
                </a:solidFill>
              </a:rPr>
              <a:t>En este momento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 </a:t>
            </a:r>
            <a:r>
              <a:rPr lang="es-CO" sz="3200" b="1" dirty="0">
                <a:solidFill>
                  <a:schemeClr val="accent4"/>
                </a:solidFill>
              </a:rPr>
              <a:t>Libro Verde.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7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  </a:t>
            </a:r>
            <a:r>
              <a:rPr lang="es-CO" sz="3200" b="1" dirty="0">
                <a:solidFill>
                  <a:schemeClr val="accent4"/>
                </a:solidFill>
              </a:rPr>
              <a:t>Pelando la cebolla.</a:t>
            </a:r>
            <a:endParaRPr lang="es-CO" sz="3200" dirty="0">
              <a:solidFill>
                <a:schemeClr val="accent4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686437"/>
            <a:ext cx="4042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 </a:t>
            </a:r>
            <a:r>
              <a:rPr lang="es-CO" sz="3200" b="1" dirty="0">
                <a:solidFill>
                  <a:schemeClr val="accent4"/>
                </a:solidFill>
              </a:rPr>
              <a:t>Libro Azul.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8715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89"/>
            <a:ext cx="10347158" cy="83144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b="1" dirty="0">
                <a:solidFill>
                  <a:schemeClr val="accent4"/>
                </a:solidFill>
              </a:rPr>
              <a:t>20.  El Folleto El Padrinazgo: ¿En qué me beneficia a mí? que  tipos de Padrinazgo presenta...</a:t>
            </a:r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4"/>
            <a:ext cx="4908402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  Padrinazgo a Larga Distancia.</a:t>
            </a:r>
            <a:endParaRPr lang="es-CO" dirty="0">
              <a:solidFill>
                <a:schemeClr val="accent4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Co-Padrinazgo.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7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Padrinazgo Temporal.</a:t>
            </a:r>
            <a:endParaRPr lang="es-CO" dirty="0">
              <a:solidFill>
                <a:schemeClr val="accent4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686437"/>
            <a:ext cx="4042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Todos los anteriores.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6740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906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b="1" dirty="0">
                <a:solidFill>
                  <a:schemeClr val="accent4"/>
                </a:solidFill>
              </a:rPr>
              <a:t>D.  Todos los anteriores.  Páginas 8 y 9.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6857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90"/>
            <a:ext cx="10347158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200" b="1" dirty="0">
                <a:solidFill>
                  <a:schemeClr val="accent4"/>
                </a:solidFill>
              </a:rPr>
              <a:t>21</a:t>
            </a:r>
            <a:r>
              <a:rPr lang="es-CO" sz="2400" b="1" dirty="0">
                <a:solidFill>
                  <a:schemeClr val="accent4"/>
                </a:solidFill>
              </a:rPr>
              <a:t>.   </a:t>
            </a:r>
            <a:r>
              <a:rPr lang="es-CO" sz="3600" b="1" dirty="0">
                <a:solidFill>
                  <a:schemeClr val="accent4"/>
                </a:solidFill>
              </a:rPr>
              <a:t>¿ Qué es un resbalón o recaída?</a:t>
            </a:r>
            <a:endParaRPr lang="es-CO" sz="36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4"/>
            <a:ext cx="4908402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Dejar de asistir a reuniones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86434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Abandonar el trabajo de Pasos y Tradiciones.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7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Auto apadrinarme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8309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596445"/>
            <a:ext cx="4709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Volver a utilizar comportamientos codependientes.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4504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132343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0EB6EDD-7AA5-BA6F-557F-362A43140EE7}"/>
              </a:ext>
            </a:extLst>
          </p:cNvPr>
          <p:cNvSpPr txBox="1"/>
          <p:nvPr/>
        </p:nvSpPr>
        <p:spPr>
          <a:xfrm>
            <a:off x="1032711" y="4838729"/>
            <a:ext cx="900814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4000" b="1" dirty="0">
                <a:solidFill>
                  <a:schemeClr val="accent4"/>
                </a:solidFill>
              </a:rPr>
              <a:t>D.  Volver a utilizar comportamientos codependientes.  Libro Azul, página 114.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54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90"/>
            <a:ext cx="10347158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200" b="1" dirty="0">
                <a:solidFill>
                  <a:schemeClr val="accent4"/>
                </a:solidFill>
              </a:rPr>
              <a:t>22.</a:t>
            </a:r>
            <a:r>
              <a:rPr lang="es-CO" sz="2400" b="1" dirty="0">
                <a:solidFill>
                  <a:schemeClr val="accent4"/>
                </a:solidFill>
              </a:rPr>
              <a:t>  </a:t>
            </a:r>
            <a:r>
              <a:rPr lang="es-CO" sz="3200" b="1" dirty="0">
                <a:solidFill>
                  <a:schemeClr val="accent4"/>
                </a:solidFill>
              </a:rPr>
              <a:t>Es importante completar nuestro Quinto Paso con...</a:t>
            </a:r>
            <a:endParaRPr lang="es-CO" sz="32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4"/>
            <a:ext cx="4908402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</a:t>
            </a:r>
            <a:r>
              <a:rPr lang="es-CO" dirty="0">
                <a:solidFill>
                  <a:schemeClr val="accent4"/>
                </a:solidFill>
              </a:rPr>
              <a:t>.  </a:t>
            </a:r>
            <a:r>
              <a:rPr lang="es-CO" sz="2400" b="1" dirty="0">
                <a:solidFill>
                  <a:schemeClr val="accent4"/>
                </a:solidFill>
              </a:rPr>
              <a:t>Nuestros padres.</a:t>
            </a:r>
            <a:endParaRPr lang="es-CO" b="1" dirty="0">
              <a:solidFill>
                <a:schemeClr val="accent4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86434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Alguien que no sea parte de nuestra familia.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7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El Coordinador del grupo de Pasos.</a:t>
            </a:r>
            <a:endParaRPr lang="es-CO" dirty="0">
              <a:solidFill>
                <a:schemeClr val="accent4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5"/>
            <a:ext cx="5110933" cy="8643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686437"/>
            <a:ext cx="479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Nuestra pareja.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0571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906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AutoNum type="alphaUcPeriod" startAt="3"/>
            </a:pPr>
            <a:r>
              <a:rPr lang="es-CO" sz="2800" b="1" dirty="0">
                <a:solidFill>
                  <a:schemeClr val="accent4"/>
                </a:solidFill>
              </a:rPr>
              <a:t>Alguien que no sea parte de nuestra familia. </a:t>
            </a:r>
          </a:p>
          <a:p>
            <a:pPr algn="ctr"/>
            <a:r>
              <a:rPr lang="es-CO" sz="2800" b="1" dirty="0">
                <a:solidFill>
                  <a:schemeClr val="accent4"/>
                </a:solidFill>
              </a:rPr>
              <a:t> Libro Azul, página 49.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2135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11879" y="3306086"/>
            <a:ext cx="10347158" cy="8675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b="1" dirty="0">
                <a:solidFill>
                  <a:schemeClr val="accent4"/>
                </a:solidFill>
              </a:rPr>
              <a:t>23.  De acuerdo con el folleto Pelando la Cebolla, una Relación </a:t>
            </a:r>
          </a:p>
          <a:p>
            <a:pPr algn="ctr"/>
            <a:r>
              <a:rPr lang="es-CO" sz="2400" b="1" dirty="0">
                <a:solidFill>
                  <a:schemeClr val="accent4"/>
                </a:solidFill>
              </a:rPr>
              <a:t>Auténtica se caracteriza por...</a:t>
            </a:r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410037"/>
            <a:ext cx="4908402" cy="105387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Valoro mi tiempo con mi familia y amigos y continúo persiguiendo mis intereses  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8675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Mi felicidad y mi gozo son el resultado de mi relación con mi P.S.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410037"/>
            <a:ext cx="5110933" cy="10337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Me enfoco en sus cualidades y acepto sus defectos de carácter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5"/>
            <a:ext cx="5110933" cy="8675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686437"/>
            <a:ext cx="4042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Todas las anteriores.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32705" y="102612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951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906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4000" b="1" dirty="0">
                <a:solidFill>
                  <a:schemeClr val="accent4"/>
                </a:solidFill>
              </a:rPr>
              <a:t>D.  Todas las anteriores.  Páginas 45, 46 y 47.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3979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89"/>
            <a:ext cx="10347158" cy="89160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200" b="1" dirty="0">
                <a:solidFill>
                  <a:schemeClr val="accent4"/>
                </a:solidFill>
              </a:rPr>
              <a:t>24.</a:t>
            </a:r>
            <a:r>
              <a:rPr lang="es-CO" sz="2400" b="1" dirty="0">
                <a:solidFill>
                  <a:schemeClr val="accent4"/>
                </a:solidFill>
              </a:rPr>
              <a:t>  </a:t>
            </a:r>
            <a:r>
              <a:rPr lang="es-CO" sz="3200" b="1" dirty="0">
                <a:solidFill>
                  <a:schemeClr val="accent4"/>
                </a:solidFill>
              </a:rPr>
              <a:t>Son muy sensibles a los sentimientos de otros y los asumen como propios, es un Patrón de...</a:t>
            </a:r>
            <a:endParaRPr lang="es-CO" sz="32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4"/>
            <a:ext cx="4908402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200" b="1" dirty="0">
                <a:solidFill>
                  <a:schemeClr val="accent4"/>
                </a:solidFill>
              </a:rPr>
              <a:t>A.  Complacencia.</a:t>
            </a:r>
            <a:endParaRPr lang="es-CO" sz="3200" dirty="0">
              <a:solidFill>
                <a:schemeClr val="accent4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200" b="1" dirty="0">
                <a:solidFill>
                  <a:schemeClr val="accent4"/>
                </a:solidFill>
              </a:rPr>
              <a:t>C. Baja Autoestima.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7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200" b="1" dirty="0">
                <a:solidFill>
                  <a:schemeClr val="accent4"/>
                </a:solidFill>
              </a:rPr>
              <a:t>B.  Control</a:t>
            </a:r>
            <a:r>
              <a:rPr lang="es-CO" sz="3200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686437"/>
            <a:ext cx="4042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4"/>
                </a:solidFill>
              </a:rPr>
              <a:t>D.  Evitación.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9496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906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4000" b="1" dirty="0">
                <a:solidFill>
                  <a:schemeClr val="accent4"/>
                </a:solidFill>
              </a:rPr>
              <a:t>A.  Complacencia.   Libro Verde, página 50.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643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906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>
                <a:solidFill>
                  <a:schemeClr val="accent4"/>
                </a:solidFill>
              </a:rPr>
              <a:t>A.  </a:t>
            </a:r>
            <a:r>
              <a:rPr lang="es-CO" sz="4000" b="1" dirty="0">
                <a:solidFill>
                  <a:schemeClr val="accent4"/>
                </a:solidFill>
              </a:rPr>
              <a:t>En este momento.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7479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06904" y="3318778"/>
            <a:ext cx="10347158" cy="101438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b="1" dirty="0">
                <a:solidFill>
                  <a:schemeClr val="accent4"/>
                </a:solidFill>
              </a:rPr>
              <a:t>25.  En el folleto Pelando la Cebolla se describen tres tipos de Anorexia, ¿Cuál de estas no corresponde a las allí descritas? </a:t>
            </a:r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21423" y="4596374"/>
            <a:ext cx="4908402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Anorexia Sexual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Anorexia Emocional.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7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Anorexia de Relaciones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686437"/>
            <a:ext cx="4042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Anorexia de Amor.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216406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5036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906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>
                <a:solidFill>
                  <a:schemeClr val="accent4"/>
                </a:solidFill>
              </a:rPr>
              <a:t>C.   Anorexia Emocional.  Páginas 12, 13 y 14.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838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931409" y="3244069"/>
            <a:ext cx="10657490" cy="11550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26.  El Preámbulo de las Doce Promesas nos dice: “Puedo experimentar un cambio milagroso en mi vida sí trabajo los Doce Pasos y las Doce Tradiciones, con...</a:t>
            </a:r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996430" y="4592545"/>
            <a:ext cx="4908402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Humildad y valor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996430" y="5596446"/>
            <a:ext cx="496254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Fe y esperanza.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470129" y="4589027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Esfuerzo y honestidad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477966" y="5578118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77966" y="5695730"/>
            <a:ext cx="4042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Amor y aceptación.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160764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35787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906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4000" b="1" dirty="0">
                <a:solidFill>
                  <a:schemeClr val="accent4"/>
                </a:solidFill>
              </a:rPr>
              <a:t>B.  Esfuerzo y honestidad</a:t>
            </a:r>
            <a:r>
              <a:rPr lang="es-CO" sz="4000" dirty="0">
                <a:solidFill>
                  <a:schemeClr val="accent4"/>
                </a:solidFill>
              </a:rPr>
              <a:t>.  Libro Verde, página 8.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10740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69550" y="3276583"/>
            <a:ext cx="10347158" cy="9514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s-CO" sz="3200" b="1" dirty="0">
                <a:solidFill>
                  <a:schemeClr val="accent4"/>
                </a:solidFill>
              </a:rPr>
              <a:t>27.  Algunas de las características ideales de los Padrinos </a:t>
            </a:r>
          </a:p>
          <a:p>
            <a:pPr algn="ctr"/>
            <a:r>
              <a:rPr lang="es-CO" sz="3200" b="1" dirty="0">
                <a:solidFill>
                  <a:schemeClr val="accent4"/>
                </a:solidFill>
              </a:rPr>
              <a:t>y Madrinas de CoDA son...</a:t>
            </a:r>
            <a:endParaRPr lang="es-CO" sz="32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464230"/>
            <a:ext cx="4908402" cy="9514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200" b="1" dirty="0">
                <a:solidFill>
                  <a:schemeClr val="accent4"/>
                </a:solidFill>
              </a:rPr>
              <a:t>A.  Comparten sus propios pensamientos y sentimientos con nosotros  </a:t>
            </a:r>
            <a:r>
              <a:rPr lang="es-CO" sz="2200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8394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Nos indican el ritmo al que debemos trabajar el programa.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464230"/>
            <a:ext cx="5110933" cy="95142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Ponen nuestra recuperación en primer lugar.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83940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686437"/>
            <a:ext cx="4042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Ninguna de las anteriores.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80831" y="216406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62582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906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b="1" dirty="0">
                <a:solidFill>
                  <a:schemeClr val="accent4"/>
                </a:solidFill>
              </a:rPr>
              <a:t>A.  Comparten sus propios pensamientos y sentimientos con nosotros</a:t>
            </a:r>
            <a:r>
              <a:rPr lang="es-CO" sz="2800" dirty="0">
                <a:solidFill>
                  <a:schemeClr val="accent4"/>
                </a:solidFill>
              </a:rPr>
              <a:t>. Folleto El Padrinazgo, páginas 14 y 15.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78389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89"/>
            <a:ext cx="10347158" cy="81941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28.  De acuerdo con el Libro Azul, la primera persona que incluimos en la lista del Octavo Paso debe ser...</a:t>
            </a:r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4"/>
            <a:ext cx="4908402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Nuestro Poder Superior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Nuestros Padres.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7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Nosotros mismos.</a:t>
            </a:r>
            <a:endParaRPr lang="es-CO" dirty="0">
              <a:solidFill>
                <a:schemeClr val="accent4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686437"/>
            <a:ext cx="4042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Nuestra pareja.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50277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906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4000" b="1" dirty="0">
                <a:solidFill>
                  <a:schemeClr val="accent4"/>
                </a:solidFill>
              </a:rPr>
              <a:t>B.  Nosotros mismos.  Libro Azul, página 56.  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85054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90"/>
            <a:ext cx="10347158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200" b="1" dirty="0">
                <a:solidFill>
                  <a:schemeClr val="accent4"/>
                </a:solidFill>
              </a:rPr>
              <a:t>29.  El significado del “auto-parentamiento” es...</a:t>
            </a:r>
            <a:endParaRPr lang="es-CO" sz="32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452668"/>
            <a:ext cx="4908402" cy="7693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Apadrinarse a uno mismo.</a:t>
            </a:r>
            <a:endParaRPr lang="es-CO" dirty="0">
              <a:solidFill>
                <a:schemeClr val="accent4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493768"/>
            <a:ext cx="4962543" cy="93367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Nuestra conexión con un P.S. 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452668"/>
            <a:ext cx="5110933" cy="7492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Elegir un padrino/madrina semejante a nuestros padres/madres.</a:t>
            </a:r>
            <a:endParaRPr lang="es-CO" dirty="0">
              <a:solidFill>
                <a:schemeClr val="accent4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8309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541035"/>
            <a:ext cx="53520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Escoger llegar a ser adultos emocionalmente sanos y funcionales. 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29338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124457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>
                <a:solidFill>
                  <a:schemeClr val="accent4"/>
                </a:solidFill>
              </a:rPr>
              <a:t>D. Escoger llegar a ser adultos emocionalmente sanos y funcionales. Libro Azul. Página 106. 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254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90"/>
            <a:ext cx="10347158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800" b="1" dirty="0">
                <a:solidFill>
                  <a:schemeClr val="accent4"/>
                </a:solidFill>
              </a:rPr>
              <a:t>3.  ¿Cómo se llama la autoridad fundamental de un grupo de CoDA?</a:t>
            </a:r>
            <a:endParaRPr lang="es-CO" sz="28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4"/>
            <a:ext cx="4908402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 Representante de Grupo.</a:t>
            </a:r>
            <a:endParaRPr lang="es-CO" dirty="0">
              <a:solidFill>
                <a:schemeClr val="accent4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86434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Un P.S. amoroso que se expresa en la conciencia de grupo.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7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Coordinador General.</a:t>
            </a:r>
            <a:endParaRPr lang="es-CO" dirty="0">
              <a:solidFill>
                <a:schemeClr val="accent4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5"/>
            <a:ext cx="5110933" cy="8643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686437"/>
            <a:ext cx="4042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 Servidor de confianza.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62969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90"/>
            <a:ext cx="10347158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200" b="1" dirty="0">
                <a:solidFill>
                  <a:schemeClr val="accent4"/>
                </a:solidFill>
              </a:rPr>
              <a:t>30.  Los pilares de la recuperación son...</a:t>
            </a:r>
            <a:endParaRPr lang="es-CO" sz="32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4"/>
            <a:ext cx="4908402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Asistir a reuniones y apadrinarse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Trabajar Pasos y Tradiciones.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7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Dar servicio y compartir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686437"/>
            <a:ext cx="4042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Todas las anteriores.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32939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13114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4400" b="1" dirty="0">
                <a:solidFill>
                  <a:schemeClr val="accent4"/>
                </a:solidFill>
              </a:rPr>
              <a:t>D.   Todas las anteriores.   Libro Azul, página 95 y 96.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6493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5" y="3256693"/>
            <a:ext cx="10347158" cy="91566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31.  El Patrón de Recuperación del rasgo de Baja Autoestima “No se perciben como dignos de recibir amor, ni como personas valiosas”, es...</a:t>
            </a:r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426353"/>
            <a:ext cx="4908402" cy="91566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Me reconozco como un ser amoroso y valioso.</a:t>
            </a:r>
            <a:endParaRPr lang="es-CO" dirty="0">
              <a:solidFill>
                <a:schemeClr val="accent4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10810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Me siento apropiadamente merecedor de los reconocimientos, halagos y regalos que recibo.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329117"/>
            <a:ext cx="5110933" cy="10129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Me acepto tal como soy, y reconozco que se trata de progreso y no de perfección.  </a:t>
            </a:r>
            <a:endParaRPr lang="es-CO" dirty="0">
              <a:solidFill>
                <a:schemeClr val="accent4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403287" y="5664621"/>
            <a:ext cx="5110933" cy="101290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686437"/>
            <a:ext cx="4042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>
                <a:solidFill>
                  <a:schemeClr val="accent4"/>
                </a:solidFill>
              </a:rPr>
              <a:t>D.  Ninguno de los anteriores.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525210" y="264084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5007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165832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>
                <a:solidFill>
                  <a:schemeClr val="accent4"/>
                </a:solidFill>
              </a:rPr>
              <a:t>A.  Me reconozco como un ser amoroso y valioso. Documento Oficial de </a:t>
            </a:r>
            <a:r>
              <a:rPr lang="es-CO" sz="3200" b="1" dirty="0" err="1">
                <a:solidFill>
                  <a:schemeClr val="accent4"/>
                </a:solidFill>
              </a:rPr>
              <a:t>CoDA</a:t>
            </a:r>
            <a:r>
              <a:rPr lang="es-CO" sz="3200" b="1" dirty="0">
                <a:solidFill>
                  <a:schemeClr val="accent4"/>
                </a:solidFill>
              </a:rPr>
              <a:t>  Patrones de la Recuperación (</a:t>
            </a:r>
            <a:r>
              <a:rPr lang="es-CO" sz="3200" b="1" dirty="0" err="1">
                <a:solidFill>
                  <a:schemeClr val="accent4"/>
                </a:solidFill>
              </a:rPr>
              <a:t>www.coda.org</a:t>
            </a:r>
            <a:r>
              <a:rPr lang="es-CO" sz="3200" b="1" dirty="0">
                <a:solidFill>
                  <a:schemeClr val="accent4"/>
                </a:solidFill>
              </a:rPr>
              <a:t>)</a:t>
            </a:r>
            <a:endParaRPr lang="es-CO" sz="3200" dirty="0">
              <a:solidFill>
                <a:schemeClr val="accent4"/>
              </a:solidFill>
            </a:endParaRP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112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89"/>
            <a:ext cx="10347158" cy="83144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b="1" dirty="0">
                <a:solidFill>
                  <a:schemeClr val="accent4"/>
                </a:solidFill>
              </a:rPr>
              <a:t>32.  ¿Cuál de estas herramientas me permite conectarme con otros codependientes?</a:t>
            </a:r>
            <a:r>
              <a:rPr lang="es-CO" sz="2800" dirty="0"/>
              <a:t>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4"/>
            <a:ext cx="4908402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Las reuniones de compartires.</a:t>
            </a:r>
            <a:endParaRPr lang="es-CO" dirty="0">
              <a:solidFill>
                <a:schemeClr val="accent4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Las reuniones de Literatura.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7"/>
            <a:ext cx="5137485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Las Reuniones de Servicio.</a:t>
            </a:r>
            <a:endParaRPr lang="es-CO" dirty="0">
              <a:solidFill>
                <a:schemeClr val="accent4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686437"/>
            <a:ext cx="5110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Las reuniones de cualquier tipo.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5512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906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>
                <a:solidFill>
                  <a:schemeClr val="accent4"/>
                </a:solidFill>
              </a:rPr>
              <a:t>D.  Las Reuniones de cualquier tipo.  Folleto Herramientas para la Recuperación.  Página 10. 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54446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507840"/>
            <a:ext cx="10347158" cy="10202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>
                <a:solidFill>
                  <a:schemeClr val="accent4"/>
                </a:solidFill>
              </a:rPr>
              <a:t>33.   La herramienta recomendada para la rehabilitación personal es...</a:t>
            </a:r>
            <a:endParaRPr lang="es-CO" sz="32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06384" y="4858838"/>
            <a:ext cx="4908402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800" b="1" dirty="0">
                <a:solidFill>
                  <a:schemeClr val="accent4"/>
                </a:solidFill>
              </a:rPr>
              <a:t>A.   La literatura</a:t>
            </a:r>
            <a:r>
              <a:rPr lang="es-CO" sz="2800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835148"/>
            <a:ext cx="496254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800" b="1" dirty="0">
                <a:solidFill>
                  <a:schemeClr val="accent4"/>
                </a:solidFill>
              </a:rPr>
              <a:t>C.   El Padrinazgo.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69682" y="4916603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800" b="1" dirty="0">
                <a:solidFill>
                  <a:schemeClr val="accent4"/>
                </a:solidFill>
              </a:rPr>
              <a:t>B.  Hacer los Pasos y Tradiciones</a:t>
            </a:r>
            <a:r>
              <a:rPr lang="es-CO" sz="2800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69682" y="5835148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36524" y="5874984"/>
            <a:ext cx="5638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chemeClr val="accent4"/>
                </a:solidFill>
              </a:rPr>
              <a:t>D.  Las reuniones de compartires.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60192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906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>
                <a:solidFill>
                  <a:schemeClr val="accent4"/>
                </a:solidFill>
              </a:rPr>
              <a:t>B. Trabajar los Pasos y Tradiciones. Folleto Manual de Instrucciones para  Nuevos Participantes. Pág. 11.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50789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90"/>
            <a:ext cx="10347158" cy="7340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34.  De acuerdo con el Folleto Llevando el Mensaje Viviendo el Doceavo Paso, algunos de los beneficios de prestar servicio en CoDA son:</a:t>
            </a:r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4"/>
            <a:ext cx="4908402" cy="80163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Nos enseña a responsabilizarnos de nuestras propias necesidades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106384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Nos da la oportunidad de practicar la recuperación al relacionarnos con otras personas en el programa.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7"/>
            <a:ext cx="5110933" cy="80163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Nos enseña el equilibrio; cuando decir “si” y cuando decir “no”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5"/>
            <a:ext cx="5110933" cy="106384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686437"/>
            <a:ext cx="4042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Todas las anteriores.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9047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906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600" b="1" dirty="0">
                <a:solidFill>
                  <a:schemeClr val="accent4"/>
                </a:solidFill>
              </a:rPr>
              <a:t>D.   Todas las anteriores.  Página 5.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487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110487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>
                <a:solidFill>
                  <a:schemeClr val="accent4"/>
                </a:solidFill>
              </a:rPr>
              <a:t>C.   Un Poder Superior amoroso que se expresa en la conciencia de grupo. Segunda Tradición.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33478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89"/>
            <a:ext cx="10347158" cy="83144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b="1" dirty="0">
                <a:solidFill>
                  <a:schemeClr val="accent4"/>
                </a:solidFill>
              </a:rPr>
              <a:t>35.  ¿Cuál de estas  herramientas nos permite seguir llevando el mensaje?</a:t>
            </a:r>
            <a:endParaRPr lang="es-CO" sz="28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4"/>
            <a:ext cx="4908402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Hacer los Pasos y Tradiciones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El  Servicio.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7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 El Padrinazgo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686437"/>
            <a:ext cx="4810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Las reuniones de Literatura.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32183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1477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>
                <a:solidFill>
                  <a:schemeClr val="accent4"/>
                </a:solidFill>
              </a:rPr>
              <a:t> </a:t>
            </a:r>
            <a:r>
              <a:rPr lang="es-CO" sz="4800" dirty="0">
                <a:solidFill>
                  <a:schemeClr val="accent4"/>
                </a:solidFill>
              </a:rPr>
              <a:t>C.  El  Servicio.  Folleto Herramientas para la recuperación.  Pág. 18. 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69808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90"/>
            <a:ext cx="10347158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36.  El Padrino/Madrina cumple la siguiente función en nuestra recuperación...</a:t>
            </a:r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4"/>
            <a:ext cx="4908402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s-CO" b="1" dirty="0">
                <a:solidFill>
                  <a:schemeClr val="accent4"/>
                </a:solidFill>
              </a:rPr>
              <a:t>Nos escucha y nos dice cómo solucionar </a:t>
            </a:r>
          </a:p>
          <a:p>
            <a:r>
              <a:rPr lang="es-CO" b="1" dirty="0">
                <a:solidFill>
                  <a:schemeClr val="accent4"/>
                </a:solidFill>
              </a:rPr>
              <a:t>diferentes situaciones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103756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</a:t>
            </a:r>
            <a:r>
              <a:rPr lang="es-CO" b="1" dirty="0">
                <a:solidFill>
                  <a:schemeClr val="accent4"/>
                </a:solidFill>
              </a:rPr>
              <a:t>Solamente escucha y no da ninguna recomendación.</a:t>
            </a:r>
            <a:endParaRPr lang="es-CO" sz="2400" b="1" dirty="0">
              <a:solidFill>
                <a:schemeClr val="accent4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7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</a:t>
            </a:r>
            <a:r>
              <a:rPr lang="es-CO" b="1" dirty="0">
                <a:solidFill>
                  <a:schemeClr val="accent4"/>
                </a:solidFill>
              </a:rPr>
              <a:t>Nos da consejos continuamente y ejerce control  sobre nuestras vidas.</a:t>
            </a:r>
            <a:endParaRPr lang="es-CO" dirty="0">
              <a:solidFill>
                <a:schemeClr val="accent4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5"/>
            <a:ext cx="5110933" cy="103756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77966" y="5526018"/>
            <a:ext cx="5110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</a:t>
            </a:r>
            <a:r>
              <a:rPr lang="es-CO" b="1" dirty="0">
                <a:solidFill>
                  <a:schemeClr val="accent4"/>
                </a:solidFill>
              </a:rPr>
              <a:t>Nos escucha y nos da recomendaciones y tareas, teniendo como base los principios y valores del programa.</a:t>
            </a:r>
            <a:endParaRPr lang="es-CO" sz="2400" b="1" dirty="0">
              <a:solidFill>
                <a:schemeClr val="accent4"/>
              </a:solidFill>
            </a:endParaRP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67116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14898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AutoNum type="alphaUcPeriod" startAt="4"/>
            </a:pPr>
            <a:r>
              <a:rPr lang="es-CO" sz="2800" b="1" dirty="0">
                <a:solidFill>
                  <a:schemeClr val="accent4"/>
                </a:solidFill>
              </a:rPr>
              <a:t>Nos escucha y nos da recomendaciones y tareas, teniendo como base los principios y valores del programa.  Folleto El Padrinazgo.  Páginas. 10 y 11.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15598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90"/>
            <a:ext cx="10347158" cy="7340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b="1" dirty="0">
                <a:solidFill>
                  <a:schemeClr val="accent4"/>
                </a:solidFill>
              </a:rPr>
              <a:t>37.  ¿Qué herramienta es indispensable para apoyar y acompañar el trabajo de los Pasos y Tradiciones?</a:t>
            </a:r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4"/>
            <a:ext cx="4908402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La Literatura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Las reuniones de compartires.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7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El padrinazgo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403287" y="5642323"/>
            <a:ext cx="5185612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686437"/>
            <a:ext cx="5352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La reunión bimensual de bienvenida.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25020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788067" y="4950955"/>
            <a:ext cx="10389269" cy="13114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4800" dirty="0">
                <a:solidFill>
                  <a:schemeClr val="accent4"/>
                </a:solidFill>
              </a:rPr>
              <a:t>B.  El Padrinazgo</a:t>
            </a:r>
            <a:r>
              <a:rPr lang="es-CO" sz="3200" dirty="0">
                <a:solidFill>
                  <a:schemeClr val="accent4"/>
                </a:solidFill>
              </a:rPr>
              <a:t>.  Folleto El Padrinazgo. Pág. 7.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83698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69550" y="3364602"/>
            <a:ext cx="10347158" cy="101438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b="1" dirty="0">
                <a:solidFill>
                  <a:schemeClr val="accent4"/>
                </a:solidFill>
              </a:rPr>
              <a:t>38.</a:t>
            </a:r>
            <a:r>
              <a:rPr lang="es-CO" dirty="0"/>
              <a:t> </a:t>
            </a:r>
            <a:r>
              <a:rPr lang="es-CO" dirty="0">
                <a:solidFill>
                  <a:schemeClr val="accent4"/>
                </a:solidFill>
              </a:rPr>
              <a:t> </a:t>
            </a:r>
            <a:r>
              <a:rPr lang="es-CO" sz="3200" b="1" dirty="0">
                <a:solidFill>
                  <a:schemeClr val="accent4"/>
                </a:solidFill>
              </a:rPr>
              <a:t>¿Cuál de las  herramientas que brinda el programa nos ayuda a tener un contacto consciente con un P.S.? </a:t>
            </a:r>
            <a:r>
              <a:rPr lang="es-CO" sz="3200" b="1" dirty="0"/>
              <a:t>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4"/>
            <a:ext cx="4908402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</a:t>
            </a:r>
            <a:r>
              <a:rPr lang="es-CO" sz="2800" b="1" dirty="0">
                <a:solidFill>
                  <a:schemeClr val="accent4"/>
                </a:solidFill>
              </a:rPr>
              <a:t>Los Pasos y Tradiciones</a:t>
            </a:r>
            <a:r>
              <a:rPr lang="es-CO" sz="2800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5"/>
            <a:ext cx="4962543" cy="80435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</a:t>
            </a:r>
            <a:r>
              <a:rPr lang="es-CO" sz="3200" b="1" dirty="0">
                <a:solidFill>
                  <a:schemeClr val="accent4"/>
                </a:solidFill>
              </a:rPr>
              <a:t>. </a:t>
            </a:r>
            <a:r>
              <a:rPr lang="es-CO" sz="2800" b="1" dirty="0">
                <a:solidFill>
                  <a:schemeClr val="accent4"/>
                </a:solidFill>
              </a:rPr>
              <a:t>La oración y la meditación. 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7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</a:t>
            </a:r>
            <a:r>
              <a:rPr lang="es-CO" sz="3200" b="1" dirty="0">
                <a:solidFill>
                  <a:schemeClr val="accent4"/>
                </a:solidFill>
              </a:rPr>
              <a:t>.  Las reuniones</a:t>
            </a:r>
            <a:r>
              <a:rPr lang="es-CO" sz="3200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8043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686437"/>
            <a:ext cx="4042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chemeClr val="accent4"/>
                </a:solidFill>
              </a:rPr>
              <a:t>D.  La literatura.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80831" y="230237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82437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050757" y="5121796"/>
            <a:ext cx="10379242" cy="9615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 algn="ctr">
              <a:buAutoNum type="alphaUcPeriod" startAt="3"/>
            </a:pPr>
            <a:endParaRPr lang="es-CO" sz="4000" b="1" dirty="0">
              <a:solidFill>
                <a:schemeClr val="accent4"/>
              </a:solidFill>
            </a:endParaRPr>
          </a:p>
          <a:p>
            <a:pPr marL="742950" indent="-742950" algn="ctr">
              <a:buAutoNum type="alphaUcPeriod" startAt="3"/>
            </a:pPr>
            <a:r>
              <a:rPr lang="es-CO" sz="4000" b="1" dirty="0">
                <a:solidFill>
                  <a:schemeClr val="accent4"/>
                </a:solidFill>
              </a:rPr>
              <a:t>La oración y la meditación. (Undécimo Paso)</a:t>
            </a:r>
          </a:p>
          <a:p>
            <a:pPr marL="742950" indent="-742950" algn="ctr">
              <a:buAutoNum type="alphaUcPeriod" startAt="3"/>
            </a:pPr>
            <a:endParaRPr lang="es-CO" sz="4000" b="1" dirty="0">
              <a:solidFill>
                <a:schemeClr val="accent4"/>
              </a:solidFill>
            </a:endParaRP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140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079314" y="3327014"/>
            <a:ext cx="10347158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200" b="1" dirty="0">
                <a:solidFill>
                  <a:schemeClr val="accent4"/>
                </a:solidFill>
              </a:rPr>
              <a:t>39.  La Novena Promesa de Codependientes Anónimos es... </a:t>
            </a:r>
            <a:endParaRPr lang="es-CO" sz="32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079314" y="4219585"/>
            <a:ext cx="4908402" cy="7133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</a:t>
            </a:r>
            <a:r>
              <a:rPr lang="es-CO" sz="2000" b="1" dirty="0">
                <a:solidFill>
                  <a:schemeClr val="accent4"/>
                </a:solidFill>
              </a:rPr>
              <a:t>Reconozco que soy una creación única y preciosa.</a:t>
            </a:r>
            <a:endParaRPr lang="es-CO" dirty="0">
              <a:solidFill>
                <a:schemeClr val="accent4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25173" y="5252953"/>
            <a:ext cx="4962543" cy="89514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</a:t>
            </a:r>
            <a:r>
              <a:rPr lang="es-CO" sz="2000" b="1" dirty="0">
                <a:solidFill>
                  <a:schemeClr val="accent4"/>
                </a:solidFill>
              </a:rPr>
              <a:t>Gradualmente experimento serenidad, fortaleza interior y crecimiento espiritual en mi vida diaria. </a:t>
            </a:r>
            <a:endParaRPr lang="es-CO" sz="2400" b="1" dirty="0">
              <a:solidFill>
                <a:schemeClr val="accent4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252893" y="4263435"/>
            <a:ext cx="5201169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</a:t>
            </a:r>
            <a:r>
              <a:rPr lang="es-CO" sz="2000" b="1" dirty="0">
                <a:solidFill>
                  <a:schemeClr val="accent4"/>
                </a:solidFill>
              </a:rPr>
              <a:t>Ya no necesito depender sólo de los otros para que me provean mi sentido de valor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326939"/>
            <a:ext cx="5110933" cy="8211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343129" y="5326939"/>
            <a:ext cx="5083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</a:t>
            </a:r>
            <a:r>
              <a:rPr lang="es-CO" sz="2000" b="1" dirty="0">
                <a:solidFill>
                  <a:schemeClr val="accent4"/>
                </a:solidFill>
              </a:rPr>
              <a:t>Tengo la confianza de recibir la guía de mi PS y llego a creer en mis propias capacidades</a:t>
            </a:r>
            <a:r>
              <a:rPr lang="es-CO" sz="2400" b="1" dirty="0">
                <a:solidFill>
                  <a:schemeClr val="accent4"/>
                </a:solidFill>
              </a:rPr>
              <a:t>.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  <p:sp>
        <p:nvSpPr>
          <p:cNvPr id="11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804229" y="397210"/>
            <a:ext cx="2630714" cy="2662875"/>
          </a:xfrm>
          <a:prstGeom prst="flowChartConnector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659475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906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AutoNum type="alphaUcPeriod"/>
            </a:pPr>
            <a:r>
              <a:rPr lang="es-CO" sz="3200" b="1" dirty="0">
                <a:solidFill>
                  <a:schemeClr val="accent4"/>
                </a:solidFill>
              </a:rPr>
              <a:t>Reconozco que soy una creación única y preciosa. </a:t>
            </a:r>
          </a:p>
          <a:p>
            <a:pPr algn="ctr"/>
            <a:r>
              <a:rPr lang="es-CO" sz="3200" b="1" dirty="0">
                <a:solidFill>
                  <a:schemeClr val="accent4"/>
                </a:solidFill>
              </a:rPr>
              <a:t>Libro Verde.  Pág. 8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06CBDD5A-41A9-21AF-C175-D3D05B2CF24C}"/>
              </a:ext>
            </a:extLst>
          </p:cNvPr>
          <p:cNvSpPr/>
          <p:nvPr/>
        </p:nvSpPr>
        <p:spPr>
          <a:xfrm>
            <a:off x="3886200" y="438572"/>
            <a:ext cx="3733800" cy="3746499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395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90"/>
            <a:ext cx="10347158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600" b="1" dirty="0">
                <a:solidFill>
                  <a:schemeClr val="accent4"/>
                </a:solidFill>
              </a:rPr>
              <a:t>4.</a:t>
            </a:r>
            <a:r>
              <a:rPr lang="es-CO" sz="2400" b="1" dirty="0">
                <a:solidFill>
                  <a:schemeClr val="accent4"/>
                </a:solidFill>
              </a:rPr>
              <a:t>  </a:t>
            </a:r>
            <a:r>
              <a:rPr lang="es-CO" sz="3600" b="1" dirty="0">
                <a:solidFill>
                  <a:schemeClr val="accent4"/>
                </a:solidFill>
              </a:rPr>
              <a:t>El Primer Paso es el paso de...  </a:t>
            </a:r>
            <a:endParaRPr lang="es-CO" sz="36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452668"/>
            <a:ext cx="4908402" cy="7693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La disposición para tener un verdadero Poder Superior.</a:t>
            </a:r>
            <a:endParaRPr lang="es-CO" dirty="0">
              <a:solidFill>
                <a:schemeClr val="accent4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86434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Vivir la experiencia de una nueva fe y responsabilidad.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452668"/>
            <a:ext cx="5110933" cy="7492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La admisión y la aceptación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86434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686437"/>
            <a:ext cx="4042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Ninguna de las anteriores.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9920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90"/>
            <a:ext cx="10347158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200" b="1" dirty="0">
                <a:solidFill>
                  <a:schemeClr val="accent4"/>
                </a:solidFill>
              </a:rPr>
              <a:t>40.</a:t>
            </a:r>
            <a:r>
              <a:rPr lang="es-CO" sz="2400" b="1" dirty="0">
                <a:solidFill>
                  <a:schemeClr val="accent4"/>
                </a:solidFill>
              </a:rPr>
              <a:t> </a:t>
            </a:r>
            <a:r>
              <a:rPr lang="es-CO" sz="3200" b="1" dirty="0">
                <a:solidFill>
                  <a:schemeClr val="accent4"/>
                </a:solidFill>
              </a:rPr>
              <a:t>  ¿Cuál es el “Treceavo Paso”?</a:t>
            </a:r>
            <a:endParaRPr lang="es-CO" sz="32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4"/>
            <a:ext cx="4908402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</a:t>
            </a:r>
            <a:r>
              <a:rPr lang="es-CO" dirty="0">
                <a:solidFill>
                  <a:schemeClr val="accent4"/>
                </a:solidFill>
              </a:rPr>
              <a:t>.    </a:t>
            </a:r>
            <a:r>
              <a:rPr lang="es-CO" sz="2400" b="1" dirty="0">
                <a:solidFill>
                  <a:schemeClr val="accent4"/>
                </a:solidFill>
              </a:rPr>
              <a:t>El servicio.</a:t>
            </a:r>
            <a:endParaRPr lang="es-CO" b="1" dirty="0">
              <a:solidFill>
                <a:schemeClr val="accent4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39303"/>
            <a:ext cx="4962543" cy="101790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</a:t>
            </a:r>
            <a:r>
              <a:rPr lang="es-CO" sz="2000" b="1" dirty="0">
                <a:solidFill>
                  <a:schemeClr val="accent4"/>
                </a:solidFill>
              </a:rPr>
              <a:t>.  </a:t>
            </a:r>
            <a:r>
              <a:rPr lang="es-CO" sz="2200" b="1" dirty="0">
                <a:solidFill>
                  <a:schemeClr val="accent4"/>
                </a:solidFill>
              </a:rPr>
              <a:t>Manipular a otra persona para que entable una relación, ya sea emocional, económica o sexual. 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7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Formar un nuevo grupo de CoDA.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39302"/>
            <a:ext cx="5110933" cy="10179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15987" y="5686437"/>
            <a:ext cx="5339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Ser Coordinador General del grupo.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81115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241741" y="4814666"/>
            <a:ext cx="10347158" cy="140566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>
                <a:solidFill>
                  <a:schemeClr val="accent4"/>
                </a:solidFill>
              </a:rPr>
              <a:t>C.  Manipular a otra persona para que entable una relación, ya sea emocional, económica o sexual.  Libro Azul Pág. 101.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20496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90"/>
            <a:ext cx="10347158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600" b="1" dirty="0">
                <a:solidFill>
                  <a:schemeClr val="accent4"/>
                </a:solidFill>
              </a:rPr>
              <a:t>41.   ¿Cómo sé si soy codependiente?</a:t>
            </a:r>
            <a:endParaRPr lang="es-CO" sz="36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4"/>
            <a:ext cx="4908402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Porque tengo buenas relaciones con todos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5"/>
            <a:ext cx="4962543" cy="11051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Tengo pensamientos como: “si él/ella cambiara todo iría bien”, o “todo es por mi culpa”.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7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Porque veo la vida como una guerra en la que vence el más valiente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11051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29840" y="5733517"/>
            <a:ext cx="5050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Porque sé  reconocer con claridad mis emociones y sentimientos.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93641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13114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200" b="1" dirty="0">
                <a:solidFill>
                  <a:schemeClr val="accent4"/>
                </a:solidFill>
              </a:rPr>
              <a:t>C.  Tengo pensamientos como: “si él/ella cambiara todo iría bien”, o “todo es por mi culpa”.   Libro Azul, Pág. 1.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44205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90"/>
            <a:ext cx="10347158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200" b="1" dirty="0">
                <a:solidFill>
                  <a:schemeClr val="accent4"/>
                </a:solidFill>
              </a:rPr>
              <a:t>42.   Los Doce Pasos de CoDA son...</a:t>
            </a:r>
            <a:endParaRPr lang="es-CO" sz="32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4"/>
            <a:ext cx="4908402" cy="6932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Los lineamientos espirituales que nos llevan a la recuperación.</a:t>
            </a:r>
            <a:endParaRPr lang="es-CO" dirty="0">
              <a:solidFill>
                <a:schemeClr val="accent4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5"/>
            <a:ext cx="4962543" cy="8309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Las etapas que debemos alcanzar para sanar la codependencia.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6"/>
            <a:ext cx="5110933" cy="7133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Los requisitos que debemos cumplir para poder recuperarnos.</a:t>
            </a:r>
            <a:endParaRPr lang="es-CO" dirty="0">
              <a:solidFill>
                <a:schemeClr val="accent4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86434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17323" y="5613119"/>
            <a:ext cx="49625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Las leyes fundamentales  de una posible recuperación.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84710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906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AutoNum type="alphaUcPeriod"/>
            </a:pPr>
            <a:r>
              <a:rPr lang="es-CO" sz="3200" b="1" dirty="0">
                <a:solidFill>
                  <a:schemeClr val="accent4"/>
                </a:solidFill>
              </a:rPr>
              <a:t>Los principios espirituales de nuestra recuperación. </a:t>
            </a:r>
          </a:p>
          <a:p>
            <a:pPr algn="ctr"/>
            <a:r>
              <a:rPr lang="es-CO" sz="3200" b="1" dirty="0">
                <a:solidFill>
                  <a:schemeClr val="accent4"/>
                </a:solidFill>
              </a:rPr>
              <a:t>Formato Básico de una reunión de </a:t>
            </a:r>
            <a:r>
              <a:rPr lang="es-CO" sz="3200" b="1" dirty="0" err="1">
                <a:solidFill>
                  <a:schemeClr val="accent4"/>
                </a:solidFill>
              </a:rPr>
              <a:t>CoDA</a:t>
            </a:r>
            <a:endParaRPr lang="es-CO" sz="3200" b="1" dirty="0">
              <a:solidFill>
                <a:schemeClr val="accent4"/>
              </a:solidFill>
            </a:endParaRP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50592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90"/>
            <a:ext cx="10347158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43. ¿Cuál de estas conductas es una forma no física y pasiva de abuso y control?</a:t>
            </a:r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452668"/>
            <a:ext cx="4908402" cy="7693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Guardar información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86434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Apresurar a otros a tomar decisiones.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452668"/>
            <a:ext cx="5110933" cy="7492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Expresiones de enojo o gestos para controlar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07036" y="5604448"/>
            <a:ext cx="5110933" cy="86434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686437"/>
            <a:ext cx="4042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Todas las anteriores.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9531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906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4000" b="1" dirty="0">
                <a:solidFill>
                  <a:schemeClr val="accent4"/>
                </a:solidFill>
              </a:rPr>
              <a:t>D.  Todas las anteriores.  Libro Azul página 119. 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78690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90"/>
            <a:ext cx="10347158" cy="8643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>
                <a:solidFill>
                  <a:schemeClr val="accent4"/>
                </a:solidFill>
              </a:rPr>
              <a:t>44.</a:t>
            </a:r>
            <a:r>
              <a:rPr lang="es-CO" sz="2400" b="1" dirty="0">
                <a:solidFill>
                  <a:schemeClr val="accent4"/>
                </a:solidFill>
              </a:rPr>
              <a:t>  </a:t>
            </a:r>
            <a:r>
              <a:rPr lang="es-CO" sz="3200" b="1" dirty="0">
                <a:solidFill>
                  <a:schemeClr val="accent4"/>
                </a:solidFill>
              </a:rPr>
              <a:t>En las reuniones de compartires presenciales no se permite...  </a:t>
            </a:r>
            <a:endParaRPr lang="es-CO" sz="32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4"/>
            <a:ext cx="4908402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La charla cruzada.</a:t>
            </a:r>
            <a:endParaRPr lang="es-CO" dirty="0">
              <a:solidFill>
                <a:schemeClr val="accent4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86434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Controlar el tiempo de un compartimiento.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7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Los abrazos.</a:t>
            </a:r>
            <a:endParaRPr lang="es-CO" dirty="0">
              <a:solidFill>
                <a:schemeClr val="accent4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5"/>
            <a:ext cx="5110933" cy="8643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686437"/>
            <a:ext cx="4709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Ingresar a la reunión después de iniciada.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5131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124457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4000" b="1" dirty="0">
                <a:solidFill>
                  <a:schemeClr val="accent4"/>
                </a:solidFill>
              </a:rPr>
              <a:t>A.  La charla cruzada.   Folleto Construir la Comunidad de </a:t>
            </a:r>
            <a:r>
              <a:rPr lang="es-CO" sz="4000" b="1" dirty="0" err="1">
                <a:solidFill>
                  <a:schemeClr val="accent4"/>
                </a:solidFill>
              </a:rPr>
              <a:t>CoDA</a:t>
            </a:r>
            <a:r>
              <a:rPr lang="es-CO" sz="4000" b="1" dirty="0">
                <a:solidFill>
                  <a:schemeClr val="accent4"/>
                </a:solidFill>
              </a:rPr>
              <a:t>, página 6.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14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8989" y="4546179"/>
            <a:ext cx="10347158" cy="153712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4000" b="1" dirty="0">
                <a:solidFill>
                  <a:schemeClr val="accent4"/>
                </a:solidFill>
              </a:rPr>
              <a:t>B.  La admisión y la aceptación.  Libro Azul, página 27.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23655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96103" y="3642360"/>
            <a:ext cx="10347158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45.  ¿Cuál de los siguientes enunciados no es un patrón sano de comunicación?</a:t>
            </a:r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4"/>
            <a:ext cx="4908402" cy="82986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Hablar despacio, firme y claro al poner límites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5"/>
            <a:ext cx="4962543" cy="11171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Analizar el comportamiento de otros a través de la lógica y la vergüenza.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6"/>
            <a:ext cx="5110933" cy="84998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Escuchar cuidadosamente nuestros pensamientos y sentimientos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111717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48925" y="5739533"/>
            <a:ext cx="5139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Prepararnos por adelantado para las conversaciones difíciles 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9834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141769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>
                <a:solidFill>
                  <a:schemeClr val="accent4"/>
                </a:solidFill>
              </a:rPr>
              <a:t>C. Analizar el comportamiento de otros a través de la lógica y la vergüenza.  Folleto Comunicación y Recuperación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22449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075785" y="2890390"/>
            <a:ext cx="10347158" cy="107721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06384" y="4226622"/>
            <a:ext cx="4908402" cy="88321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106384" y="5351325"/>
            <a:ext cx="4962543" cy="119479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320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12010" y="4275339"/>
            <a:ext cx="5110933" cy="8309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12009" y="5383913"/>
            <a:ext cx="5110933" cy="11622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0C626FA-1C40-E2E3-57F0-3A55E5C0592F}"/>
              </a:ext>
            </a:extLst>
          </p:cNvPr>
          <p:cNvSpPr txBox="1"/>
          <p:nvPr/>
        </p:nvSpPr>
        <p:spPr>
          <a:xfrm>
            <a:off x="1108911" y="2939108"/>
            <a:ext cx="99741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>
                <a:solidFill>
                  <a:schemeClr val="accent4"/>
                </a:solidFill>
              </a:rPr>
              <a:t>46.  El propósito que orienta el Folleto Hablando Tradicionalmente, es...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59EA6EE-38D7-695C-EF10-FAE98309AB45}"/>
              </a:ext>
            </a:extLst>
          </p:cNvPr>
          <p:cNvSpPr txBox="1"/>
          <p:nvPr/>
        </p:nvSpPr>
        <p:spPr>
          <a:xfrm>
            <a:off x="1235205" y="4318680"/>
            <a:ext cx="4779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es-CO" sz="2400" b="1" dirty="0">
                <a:solidFill>
                  <a:schemeClr val="accent4"/>
                </a:solidFill>
              </a:rPr>
              <a:t>Ampliar nuestra comprensión de</a:t>
            </a:r>
          </a:p>
          <a:p>
            <a:r>
              <a:rPr lang="es-CO" sz="2400" b="1" dirty="0">
                <a:solidFill>
                  <a:schemeClr val="accent4"/>
                </a:solidFill>
              </a:rPr>
              <a:t>las tradiciones de </a:t>
            </a:r>
            <a:r>
              <a:rPr lang="es-CO" sz="2400" b="1" dirty="0" err="1">
                <a:solidFill>
                  <a:schemeClr val="accent4"/>
                </a:solidFill>
              </a:rPr>
              <a:t>CoDA</a:t>
            </a:r>
            <a:r>
              <a:rPr lang="es-CO" sz="2400" b="1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A2261EE-2AF1-3F51-71EA-DAD8F7C2569C}"/>
              </a:ext>
            </a:extLst>
          </p:cNvPr>
          <p:cNvSpPr txBox="1"/>
          <p:nvPr/>
        </p:nvSpPr>
        <p:spPr>
          <a:xfrm>
            <a:off x="6312009" y="4329517"/>
            <a:ext cx="5110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  B. Fomentar el crecimiento espiritual</a:t>
            </a:r>
          </a:p>
          <a:p>
            <a:r>
              <a:rPr lang="es-CO" sz="2400" b="1" dirty="0">
                <a:solidFill>
                  <a:schemeClr val="accent4"/>
                </a:solidFill>
              </a:rPr>
              <a:t>en nuestra vida diaria.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B0F3403-18C5-1229-C660-D639A2AC4A0E}"/>
              </a:ext>
            </a:extLst>
          </p:cNvPr>
          <p:cNvSpPr txBox="1"/>
          <p:nvPr/>
        </p:nvSpPr>
        <p:spPr>
          <a:xfrm>
            <a:off x="1289347" y="5391161"/>
            <a:ext cx="47795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C.  Proporcionar herramientas prácticas para mejorar nuestras relaciones.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533146" y="5637313"/>
            <a:ext cx="5077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4"/>
                </a:solidFill>
              </a:rPr>
              <a:t>D.  Todos los anteriores.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  <p:sp>
        <p:nvSpPr>
          <p:cNvPr id="20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5152572" y="397210"/>
            <a:ext cx="2164346" cy="2169154"/>
          </a:xfrm>
          <a:prstGeom prst="flowChartConnector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641168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906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0C626FA-1C40-E2E3-57F0-3A55E5C0592F}"/>
              </a:ext>
            </a:extLst>
          </p:cNvPr>
          <p:cNvSpPr txBox="1"/>
          <p:nvPr/>
        </p:nvSpPr>
        <p:spPr>
          <a:xfrm>
            <a:off x="1032711" y="4975953"/>
            <a:ext cx="103471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b="1" dirty="0">
                <a:solidFill>
                  <a:schemeClr val="accent4"/>
                </a:solidFill>
              </a:rPr>
              <a:t>D.  Todas las anteriores. Página 3.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155C1B7D-758C-8EA8-77A6-B3212ACEF7ED}"/>
              </a:ext>
            </a:extLst>
          </p:cNvPr>
          <p:cNvSpPr/>
          <p:nvPr/>
        </p:nvSpPr>
        <p:spPr>
          <a:xfrm>
            <a:off x="4259178" y="666864"/>
            <a:ext cx="3453063" cy="3509239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36989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90"/>
            <a:ext cx="10347158" cy="8309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AutoNum type="arabicPeriod" startAt="47"/>
            </a:pPr>
            <a:r>
              <a:rPr lang="es-CO" sz="2800" b="1" dirty="0">
                <a:solidFill>
                  <a:schemeClr val="accent4"/>
                </a:solidFill>
              </a:rPr>
              <a:t>¿Cuál es la Literatura Oficial  básica para </a:t>
            </a:r>
          </a:p>
          <a:p>
            <a:pPr algn="ctr"/>
            <a:r>
              <a:rPr lang="es-CO" sz="2800" b="1" dirty="0">
                <a:solidFill>
                  <a:schemeClr val="accent4"/>
                </a:solidFill>
              </a:rPr>
              <a:t>trabajar los Pasos y las Tradiciones?</a:t>
            </a:r>
            <a:endParaRPr lang="es-CO" sz="28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4"/>
            <a:ext cx="4908402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Manual de Instrucciones para Nuevos Participantes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8309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Libro de Meditaciones Diarias.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28" y="4596374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 El libro Verde y el Libro Azul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8309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511571" y="5596445"/>
            <a:ext cx="5077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Los Folletos de Bienvenida y de Herramientas para la Recuperación.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89209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906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b="1" dirty="0">
                <a:solidFill>
                  <a:schemeClr val="accent4"/>
                </a:solidFill>
              </a:rPr>
              <a:t>B. El Libro Verde y el Libro Azul. 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94115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90"/>
            <a:ext cx="10347158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200" b="1" dirty="0">
                <a:solidFill>
                  <a:schemeClr val="accent4"/>
                </a:solidFill>
              </a:rPr>
              <a:t>48.   ¿En qué consiste el programa de CoDA?</a:t>
            </a:r>
            <a:endParaRPr lang="es-CO" sz="32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3"/>
            <a:ext cx="4908402" cy="79377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A.  La fraternidad, las reuniones y las convenciones.</a:t>
            </a:r>
            <a:endParaRPr lang="es-CO" dirty="0">
              <a:solidFill>
                <a:schemeClr val="accent4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5"/>
            <a:ext cx="4962543" cy="79377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C.  El Servicio, los Doce Pasos y las Doce Tradiciones.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7"/>
            <a:ext cx="5110933" cy="7937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b="1" dirty="0">
                <a:solidFill>
                  <a:schemeClr val="accent4"/>
                </a:solidFill>
              </a:rPr>
              <a:t>B.  El Apadrinamiento, las conferencias y la literatura</a:t>
            </a:r>
            <a:r>
              <a:rPr lang="es-CO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7937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03287" y="5686437"/>
            <a:ext cx="4042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4"/>
                </a:solidFill>
              </a:rPr>
              <a:t>D.  Todas las anteriores.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03397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922421" y="4838729"/>
            <a:ext cx="10347158" cy="906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4000" b="1" dirty="0">
                <a:solidFill>
                  <a:schemeClr val="accent4"/>
                </a:solidFill>
              </a:rPr>
              <a:t>D.    Todas las anteriores.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09483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1133457" y="3487890"/>
            <a:ext cx="10347158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600" b="1" dirty="0">
                <a:solidFill>
                  <a:schemeClr val="accent4"/>
                </a:solidFill>
              </a:rPr>
              <a:t>49.  ¿Cuál es el valor correspondiente al Primer Paso?</a:t>
            </a:r>
            <a:endParaRPr lang="es-CO" sz="36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A76806E-12FF-98A5-FB9E-557833F25229}"/>
              </a:ext>
            </a:extLst>
          </p:cNvPr>
          <p:cNvSpPr/>
          <p:nvPr/>
        </p:nvSpPr>
        <p:spPr>
          <a:xfrm>
            <a:off x="1133455" y="4596374"/>
            <a:ext cx="4908402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200" b="1" dirty="0">
                <a:solidFill>
                  <a:schemeClr val="accent4"/>
                </a:solidFill>
              </a:rPr>
              <a:t>A.  Fortaleza</a:t>
            </a:r>
            <a:r>
              <a:rPr lang="es-CO" sz="3200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2A47598-1926-0CE5-12D4-93F23CC2C129}"/>
              </a:ext>
            </a:extLst>
          </p:cNvPr>
          <p:cNvSpPr/>
          <p:nvPr/>
        </p:nvSpPr>
        <p:spPr>
          <a:xfrm>
            <a:off x="1079314" y="5596446"/>
            <a:ext cx="496254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200" b="1" dirty="0">
                <a:solidFill>
                  <a:schemeClr val="accent4"/>
                </a:solidFill>
              </a:rPr>
              <a:t>C.  Humildad.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97AE8F-031B-79A6-CD17-B25E6AFA4AAA}"/>
              </a:ext>
            </a:extLst>
          </p:cNvPr>
          <p:cNvSpPr/>
          <p:nvPr/>
        </p:nvSpPr>
        <p:spPr>
          <a:xfrm>
            <a:off x="6343130" y="4576257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3200" b="1" dirty="0">
                <a:solidFill>
                  <a:schemeClr val="accent4"/>
                </a:solidFill>
              </a:rPr>
              <a:t>B.  Honestidad</a:t>
            </a:r>
            <a:r>
              <a:rPr lang="es-CO" sz="3200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9D43CE-8F82-8551-3DD6-E89B2E96988B}"/>
              </a:ext>
            </a:extLst>
          </p:cNvPr>
          <p:cNvSpPr/>
          <p:nvPr/>
        </p:nvSpPr>
        <p:spPr>
          <a:xfrm>
            <a:off x="6343129" y="5596446"/>
            <a:ext cx="5110933" cy="6256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CA4E8F2-29D1-EEF7-825C-05026880940A}"/>
              </a:ext>
            </a:extLst>
          </p:cNvPr>
          <p:cNvSpPr txBox="1"/>
          <p:nvPr/>
        </p:nvSpPr>
        <p:spPr>
          <a:xfrm>
            <a:off x="6463446" y="5664624"/>
            <a:ext cx="4042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accent4"/>
                </a:solidFill>
              </a:rPr>
              <a:t>D.  Generosidad.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6038E02C-C644-3B6A-5511-3095A79BF987}"/>
              </a:ext>
            </a:extLst>
          </p:cNvPr>
          <p:cNvSpPr/>
          <p:nvPr/>
        </p:nvSpPr>
        <p:spPr>
          <a:xfrm>
            <a:off x="4368800" y="397210"/>
            <a:ext cx="2844800" cy="287939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998109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FCE065A-D9AD-69E4-5E2C-33D49ADE200C}"/>
              </a:ext>
            </a:extLst>
          </p:cNvPr>
          <p:cNvSpPr/>
          <p:nvPr/>
        </p:nvSpPr>
        <p:spPr>
          <a:xfrm>
            <a:off x="812131" y="4838729"/>
            <a:ext cx="10347158" cy="906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4400" b="1" dirty="0">
                <a:solidFill>
                  <a:schemeClr val="accent4"/>
                </a:solidFill>
              </a:rPr>
              <a:t>B.   Honestidad.</a:t>
            </a: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C17AE72E-F439-A29E-AEB2-479B39B41876}"/>
              </a:ext>
            </a:extLst>
          </p:cNvPr>
          <p:cNvSpPr/>
          <p:nvPr/>
        </p:nvSpPr>
        <p:spPr>
          <a:xfrm>
            <a:off x="4203700" y="774700"/>
            <a:ext cx="3327400" cy="34417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5248B-AF6A-4960-9798-1C77B4C39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2995" y="73159"/>
            <a:ext cx="1669005" cy="166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316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5867</TotalTime>
  <Words>3364</Words>
  <Application>Microsoft Office PowerPoint</Application>
  <PresentationFormat>Panorámica</PresentationFormat>
  <Paragraphs>313</Paragraphs>
  <Slides>102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102</vt:i4>
      </vt:variant>
    </vt:vector>
  </HeadingPairs>
  <TitlesOfParts>
    <vt:vector size="106" baseType="lpstr">
      <vt:lpstr>Arial</vt:lpstr>
      <vt:lpstr>Calibri</vt:lpstr>
      <vt:lpstr>Calibri Light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Jairo Sedano</dc:creator>
  <cp:lastModifiedBy>Adry</cp:lastModifiedBy>
  <cp:revision>157</cp:revision>
  <dcterms:created xsi:type="dcterms:W3CDTF">2023-09-25T11:02:37Z</dcterms:created>
  <dcterms:modified xsi:type="dcterms:W3CDTF">2024-03-11T16:35:00Z</dcterms:modified>
</cp:coreProperties>
</file>