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60" r:id="rId2"/>
    <p:sldId id="256" r:id="rId3"/>
    <p:sldId id="257" r:id="rId4"/>
    <p:sldId id="258" r:id="rId5"/>
    <p:sldId id="259" r:id="rId6"/>
    <p:sldId id="261" r:id="rId7"/>
    <p:sldId id="262" r:id="rId8"/>
    <p:sldId id="263" r:id="rId9"/>
    <p:sldId id="265"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798585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95334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1132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09096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5092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220586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59324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677191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458202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413828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91373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36004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25373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930137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950594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36999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9/27/2019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8755343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p:cNvSpPr/>
          <p:nvPr/>
        </p:nvSpPr>
        <p:spPr>
          <a:xfrm>
            <a:off x="1290181" y="613775"/>
            <a:ext cx="10258816" cy="4708981"/>
          </a:xfrm>
          <a:prstGeom prst="rect">
            <a:avLst/>
          </a:prstGeom>
          <a:noFill/>
        </p:spPr>
        <p:txBody>
          <a:bodyPr wrap="square" lIns="91440" tIns="45720" rIns="91440" bIns="45720">
            <a:spAutoFit/>
          </a:bodyPr>
          <a:lstStyle/>
          <a:p>
            <a:pPr algn="ctr"/>
            <a:r>
              <a:rPr lang="es-ES" sz="6000" b="1" dirty="0" smtClean="0">
                <a:ln w="12700">
                  <a:solidFill>
                    <a:schemeClr val="accent1"/>
                  </a:solidFill>
                  <a:prstDash val="solid"/>
                </a:ln>
                <a:solidFill>
                  <a:schemeClr val="accent5">
                    <a:lumMod val="50000"/>
                  </a:schemeClr>
                </a:solidFill>
                <a:effectLst>
                  <a:outerShdw dist="38100" dir="2640000" algn="bl" rotWithShape="0">
                    <a:schemeClr val="accent1"/>
                  </a:outerShdw>
                </a:effectLst>
              </a:rPr>
              <a:t>MOCIONES CONFERENCIA DE SERVICIOS DE CoDA INTERNACIONAL </a:t>
            </a:r>
          </a:p>
          <a:p>
            <a:pPr algn="ctr"/>
            <a:r>
              <a:rPr lang="es-ES" sz="6000" b="1" dirty="0" smtClean="0">
                <a:ln w="12700">
                  <a:solidFill>
                    <a:schemeClr val="accent1"/>
                  </a:solidFill>
                  <a:prstDash val="solid"/>
                </a:ln>
                <a:solidFill>
                  <a:schemeClr val="accent5">
                    <a:lumMod val="50000"/>
                  </a:schemeClr>
                </a:solidFill>
                <a:effectLst>
                  <a:outerShdw dist="38100" dir="2640000" algn="bl" rotWithShape="0">
                    <a:schemeClr val="accent1"/>
                  </a:outerShdw>
                </a:effectLst>
              </a:rPr>
              <a:t>2019 </a:t>
            </a:r>
          </a:p>
          <a:p>
            <a:pPr algn="ctr"/>
            <a:r>
              <a:rPr lang="es-ES" sz="6000" b="1" dirty="0" smtClean="0">
                <a:ln w="12700">
                  <a:solidFill>
                    <a:schemeClr val="accent1"/>
                  </a:solidFill>
                  <a:prstDash val="solid"/>
                </a:ln>
                <a:solidFill>
                  <a:schemeClr val="accent5">
                    <a:lumMod val="50000"/>
                  </a:schemeClr>
                </a:solidFill>
                <a:effectLst>
                  <a:outerShdw dist="38100" dir="2640000" algn="bl" rotWithShape="0">
                    <a:schemeClr val="accent1"/>
                  </a:outerShdw>
                </a:effectLst>
              </a:rPr>
              <a:t>APROBADAS</a:t>
            </a:r>
            <a:endParaRPr lang="es-ES" sz="6000" b="1" dirty="0">
              <a:ln w="12700">
                <a:solidFill>
                  <a:schemeClr val="accent1"/>
                </a:solidFill>
                <a:prstDash val="solid"/>
              </a:ln>
              <a:solidFill>
                <a:schemeClr val="accent5">
                  <a:lumMod val="50000"/>
                </a:schemeClr>
              </a:solidFill>
              <a:effectLst>
                <a:outerShdw dist="38100" dir="2640000" algn="bl" rotWithShape="0">
                  <a:schemeClr val="accent1"/>
                </a:outerShdw>
              </a:effectLst>
            </a:endParaRPr>
          </a:p>
        </p:txBody>
      </p:sp>
    </p:spTree>
    <p:extLst>
      <p:ext uri="{BB962C8B-B14F-4D97-AF65-F5344CB8AC3E}">
        <p14:creationId xmlns:p14="http://schemas.microsoft.com/office/powerpoint/2010/main" val="537730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0700" y="405576"/>
            <a:ext cx="9436900" cy="897132"/>
          </a:xfrm>
        </p:spPr>
        <p:txBody>
          <a:bodyPr>
            <a:normAutofit fontScale="90000"/>
          </a:bodyPr>
          <a:lstStyle/>
          <a:p>
            <a:pPr algn="ctr"/>
            <a:r>
              <a:rPr lang="es-ES" sz="2800" b="1" dirty="0" smtClean="0"/>
              <a:t/>
            </a:r>
            <a:br>
              <a:rPr lang="es-ES" sz="2800" b="1" dirty="0" smtClean="0"/>
            </a:br>
            <a:r>
              <a:rPr lang="es-ES" sz="2800" b="1" dirty="0" smtClean="0">
                <a:solidFill>
                  <a:srgbClr val="002060"/>
                </a:solidFill>
              </a:rPr>
              <a:t>Comité</a:t>
            </a:r>
            <a:r>
              <a:rPr lang="es-ES" sz="2800" b="1" dirty="0">
                <a:solidFill>
                  <a:srgbClr val="002060"/>
                </a:solidFill>
              </a:rPr>
              <a:t>: Finanzas </a:t>
            </a:r>
            <a:r>
              <a:rPr lang="es-ES" sz="2800" b="1" dirty="0" smtClean="0">
                <a:solidFill>
                  <a:srgbClr val="002060"/>
                </a:solidFill>
              </a:rPr>
              <a:t>   Moción</a:t>
            </a:r>
            <a:r>
              <a:rPr lang="es-ES" sz="2800" b="1" dirty="0">
                <a:solidFill>
                  <a:srgbClr val="002060"/>
                </a:solidFill>
              </a:rPr>
              <a:t>: </a:t>
            </a:r>
            <a:r>
              <a:rPr lang="es-ES" sz="2800" b="1" dirty="0" smtClean="0">
                <a:solidFill>
                  <a:srgbClr val="002060"/>
                </a:solidFill>
              </a:rPr>
              <a:t>1</a:t>
            </a:r>
            <a:r>
              <a:rPr lang="es-ES" sz="2800" b="1" dirty="0">
                <a:solidFill>
                  <a:srgbClr val="002060"/>
                </a:solidFill>
              </a:rPr>
              <a:t/>
            </a:r>
            <a:br>
              <a:rPr lang="es-ES" sz="2800" b="1" dirty="0">
                <a:solidFill>
                  <a:srgbClr val="002060"/>
                </a:solidFill>
              </a:rPr>
            </a:br>
            <a:endParaRPr lang="es-ES" sz="2800" dirty="0">
              <a:solidFill>
                <a:srgbClr val="002060"/>
              </a:solidFill>
            </a:endParaRPr>
          </a:p>
        </p:txBody>
      </p:sp>
      <p:sp>
        <p:nvSpPr>
          <p:cNvPr id="3" name="Marcador de contenido 2"/>
          <p:cNvSpPr>
            <a:spLocks noGrp="1"/>
          </p:cNvSpPr>
          <p:nvPr>
            <p:ph idx="1"/>
          </p:nvPr>
        </p:nvSpPr>
        <p:spPr>
          <a:xfrm>
            <a:off x="913774" y="1302708"/>
            <a:ext cx="10363826" cy="5248404"/>
          </a:xfrm>
        </p:spPr>
        <p:txBody>
          <a:bodyPr>
            <a:normAutofit/>
          </a:bodyPr>
          <a:lstStyle/>
          <a:p>
            <a:r>
              <a:rPr lang="es-ES" sz="1800" b="1" dirty="0"/>
              <a:t>Moción: </a:t>
            </a:r>
            <a:r>
              <a:rPr lang="es-ES" sz="1800" dirty="0"/>
              <a:t>Propuesta para que aceptemos la nueva Política de Reembolso de Gastos efectiva a partir del 22 de abril de 2019</a:t>
            </a:r>
            <a:r>
              <a:rPr lang="es-ES" sz="1800" dirty="0" smtClean="0"/>
              <a:t>.</a:t>
            </a:r>
          </a:p>
          <a:p>
            <a:r>
              <a:rPr lang="es-ES" sz="1800" b="1" dirty="0"/>
              <a:t>Intención:</a:t>
            </a:r>
            <a:endParaRPr lang="es-ES" sz="1800" dirty="0"/>
          </a:p>
          <a:p>
            <a:r>
              <a:rPr lang="es-ES" sz="1800" b="1" dirty="0"/>
              <a:t>Reescribir nuestra Política de Reembolso de Gastos (PRG)</a:t>
            </a:r>
            <a:endParaRPr lang="es-ES" sz="1800" dirty="0"/>
          </a:p>
          <a:p>
            <a:pPr lvl="0"/>
            <a:r>
              <a:rPr lang="es-ES" sz="1800" dirty="0"/>
              <a:t>Para reflejar las necesidades de CoDA</a:t>
            </a:r>
          </a:p>
          <a:p>
            <a:pPr lvl="0"/>
            <a:r>
              <a:rPr lang="es-ES" sz="1800" dirty="0"/>
              <a:t>Para cumplir con las pautas de la Oficina de Impuesto sobre la Renta (IRS) para mantener el estatus de sin fines de lucro de CoDA, Inc.</a:t>
            </a:r>
          </a:p>
          <a:p>
            <a:pPr lvl="0"/>
            <a:r>
              <a:rPr lang="es-MX" sz="1800" dirty="0"/>
              <a:t>Para </a:t>
            </a:r>
            <a:r>
              <a:rPr lang="es-ES" sz="1800" dirty="0"/>
              <a:t>aclarar la política de reembolso para los trabajadores de servicios mundiales de CoDA (servidores de confianza) a la luz de las directrices de la Oficina de Impuesto sobre la Renta (IRS</a:t>
            </a:r>
            <a:r>
              <a:rPr lang="es-ES" sz="1800" dirty="0" smtClean="0"/>
              <a:t>).</a:t>
            </a:r>
          </a:p>
          <a:p>
            <a:r>
              <a:rPr lang="es-ES" sz="1800" b="1" dirty="0"/>
              <a:t>Observaciones:</a:t>
            </a:r>
            <a:endParaRPr lang="es-ES" sz="1800" dirty="0"/>
          </a:p>
          <a:p>
            <a:pPr lvl="0"/>
            <a:r>
              <a:rPr lang="es-ES" sz="1800" dirty="0"/>
              <a:t>Los cambios son para el cumplimiento con de la Oficina de Impuesto sobre la Renta (IRS)</a:t>
            </a:r>
          </a:p>
          <a:p>
            <a:pPr lvl="0"/>
            <a:r>
              <a:rPr lang="es-ES" sz="1800" dirty="0"/>
              <a:t>El borrador estará disponible lo antes posible. El definitivo se publicará después de la revisión legal.</a:t>
            </a:r>
          </a:p>
          <a:p>
            <a:pPr lvl="0"/>
            <a:endParaRPr lang="es-ES" sz="1800" dirty="0"/>
          </a:p>
          <a:p>
            <a:endParaRPr lang="es-ES" dirty="0"/>
          </a:p>
          <a:p>
            <a:endParaRPr lang="es-ES" dirty="0"/>
          </a:p>
        </p:txBody>
      </p:sp>
    </p:spTree>
    <p:extLst>
      <p:ext uri="{BB962C8B-B14F-4D97-AF65-F5344CB8AC3E}">
        <p14:creationId xmlns:p14="http://schemas.microsoft.com/office/powerpoint/2010/main" val="1328412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sz="3100" b="1" dirty="0">
                <a:solidFill>
                  <a:srgbClr val="002060"/>
                </a:solidFill>
              </a:rPr>
              <a:t>Entidad de Voto del Norte de California (</a:t>
            </a:r>
            <a:r>
              <a:rPr lang="es-MX" sz="3100" b="1" dirty="0" err="1">
                <a:solidFill>
                  <a:srgbClr val="002060"/>
                </a:solidFill>
              </a:rPr>
              <a:t>NorCal</a:t>
            </a:r>
            <a:r>
              <a:rPr lang="es-MX" sz="3100" b="1" dirty="0">
                <a:solidFill>
                  <a:srgbClr val="002060"/>
                </a:solidFill>
              </a:rPr>
              <a:t>)</a:t>
            </a:r>
            <a:r>
              <a:rPr lang="es-ES" sz="3100" b="1" dirty="0">
                <a:solidFill>
                  <a:srgbClr val="002060"/>
                </a:solidFill>
              </a:rPr>
              <a:t/>
            </a:r>
            <a:br>
              <a:rPr lang="es-ES" sz="3100" b="1" dirty="0">
                <a:solidFill>
                  <a:srgbClr val="002060"/>
                </a:solidFill>
              </a:rPr>
            </a:br>
            <a:r>
              <a:rPr lang="es-MX" sz="3100" b="1" dirty="0">
                <a:solidFill>
                  <a:srgbClr val="002060"/>
                </a:solidFill>
              </a:rPr>
              <a:t>Mociones 1 y 2 </a:t>
            </a:r>
            <a:r>
              <a:rPr lang="es-ES" b="1" dirty="0"/>
              <a:t/>
            </a:r>
            <a:br>
              <a:rPr lang="es-ES" b="1" dirty="0"/>
            </a:br>
            <a:endParaRPr lang="es-ES" dirty="0"/>
          </a:p>
        </p:txBody>
      </p:sp>
      <p:sp>
        <p:nvSpPr>
          <p:cNvPr id="3" name="Marcador de contenido 2"/>
          <p:cNvSpPr>
            <a:spLocks noGrp="1"/>
          </p:cNvSpPr>
          <p:nvPr>
            <p:ph idx="1"/>
          </p:nvPr>
        </p:nvSpPr>
        <p:spPr/>
        <p:txBody>
          <a:bodyPr/>
          <a:lstStyle/>
          <a:p>
            <a:r>
              <a:rPr lang="es-MX" dirty="0"/>
              <a:t>Se busca la aprobación de la literatura que se he venido revisando durante el año:</a:t>
            </a:r>
            <a:endParaRPr lang="es-ES" dirty="0"/>
          </a:p>
          <a:p>
            <a:r>
              <a:rPr lang="es-MX" i="1" dirty="0"/>
              <a:t>Las 30 Preguntas</a:t>
            </a:r>
            <a:r>
              <a:rPr lang="es-MX" dirty="0"/>
              <a:t> </a:t>
            </a:r>
            <a:r>
              <a:rPr lang="es-MX" dirty="0" smtClean="0"/>
              <a:t>– </a:t>
            </a:r>
          </a:p>
          <a:p>
            <a:r>
              <a:rPr lang="es-MX" i="1" dirty="0"/>
              <a:t>Doce </a:t>
            </a:r>
            <a:r>
              <a:rPr lang="es-MX" i="1" dirty="0" smtClean="0"/>
              <a:t>sugerencias </a:t>
            </a:r>
            <a:r>
              <a:rPr lang="es-MX" i="1" dirty="0"/>
              <a:t>para Padrinos</a:t>
            </a:r>
            <a:r>
              <a:rPr lang="es-MX" dirty="0"/>
              <a:t> </a:t>
            </a:r>
            <a:r>
              <a:rPr lang="es-MX" dirty="0" smtClean="0"/>
              <a:t>–</a:t>
            </a:r>
          </a:p>
          <a:p>
            <a:endParaRPr lang="es-MX" dirty="0"/>
          </a:p>
          <a:p>
            <a:pPr marL="0" indent="0">
              <a:buNone/>
            </a:pPr>
            <a:r>
              <a:rPr lang="es-MX" dirty="0"/>
              <a:t>Esos títulos se sometieron en 2018 para que los miembros de la Fraternidad los revisaran y ahora se busca que sean avaladas por la Conferencia de Servicio.</a:t>
            </a:r>
            <a:endParaRPr lang="es-ES" dirty="0"/>
          </a:p>
          <a:p>
            <a:pPr marL="0" indent="0">
              <a:buNone/>
            </a:pPr>
            <a:endParaRPr lang="es-ES" dirty="0"/>
          </a:p>
        </p:txBody>
      </p:sp>
    </p:spTree>
    <p:extLst>
      <p:ext uri="{BB962C8B-B14F-4D97-AF65-F5344CB8AC3E}">
        <p14:creationId xmlns:p14="http://schemas.microsoft.com/office/powerpoint/2010/main" val="1580147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29216" y="826718"/>
            <a:ext cx="9475396" cy="5084504"/>
          </a:xfrm>
        </p:spPr>
        <p:txBody>
          <a:bodyPr>
            <a:normAutofit lnSpcReduction="10000"/>
          </a:bodyPr>
          <a:lstStyle/>
          <a:p>
            <a:pPr lvl="1"/>
            <a:r>
              <a:rPr lang="es-ES" sz="3000" dirty="0" smtClean="0">
                <a:solidFill>
                  <a:srgbClr val="002060"/>
                </a:solidFill>
              </a:rPr>
              <a:t>AGRADECIENDO A TODOS POR SU ATENCION Y TAMBIEN POR LA OPORTUNIDAD DE SERVIR, CON UN ABRAZO FRATERNO</a:t>
            </a:r>
          </a:p>
          <a:p>
            <a:pPr lvl="1"/>
            <a:r>
              <a:rPr lang="es-ES" sz="3000" dirty="0" smtClean="0">
                <a:solidFill>
                  <a:srgbClr val="002060"/>
                </a:solidFill>
              </a:rPr>
              <a:t>GLORIA G.</a:t>
            </a:r>
          </a:p>
          <a:p>
            <a:pPr lvl="1"/>
            <a:r>
              <a:rPr lang="es-ES" sz="3000" dirty="0" smtClean="0">
                <a:solidFill>
                  <a:srgbClr val="002060"/>
                </a:solidFill>
              </a:rPr>
              <a:t>ESPERANZA REYES</a:t>
            </a:r>
          </a:p>
          <a:p>
            <a:endParaRPr lang="es-ES" sz="3200" dirty="0">
              <a:solidFill>
                <a:srgbClr val="002060"/>
              </a:solidFill>
            </a:endParaRPr>
          </a:p>
          <a:p>
            <a:pPr lvl="1"/>
            <a:r>
              <a:rPr lang="es-ES" sz="3000" dirty="0" smtClean="0">
                <a:solidFill>
                  <a:srgbClr val="002060"/>
                </a:solidFill>
              </a:rPr>
              <a:t>OBSERVADORA Y DELEGADA , REPRESENTANDO A COLOMBIA EN LA CONFERENCIA DE SERVICIOS DE CODA INC. EN ATLANTA 2019</a:t>
            </a:r>
            <a:endParaRPr lang="es-ES" sz="3000" dirty="0">
              <a:solidFill>
                <a:srgbClr val="002060"/>
              </a:solidFill>
            </a:endParaRPr>
          </a:p>
        </p:txBody>
      </p:sp>
    </p:spTree>
    <p:extLst>
      <p:ext uri="{BB962C8B-B14F-4D97-AF65-F5344CB8AC3E}">
        <p14:creationId xmlns:p14="http://schemas.microsoft.com/office/powerpoint/2010/main" val="231382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p:cNvGraphicFramePr>
            <a:graphicFrameLocks noChangeAspect="1"/>
          </p:cNvGraphicFramePr>
          <p:nvPr>
            <p:extLst>
              <p:ext uri="{D42A27DB-BD31-4B8C-83A1-F6EECF244321}">
                <p14:modId xmlns:p14="http://schemas.microsoft.com/office/powerpoint/2010/main" val="1124065872"/>
              </p:ext>
            </p:extLst>
          </p:nvPr>
        </p:nvGraphicFramePr>
        <p:xfrm>
          <a:off x="2818357" y="842031"/>
          <a:ext cx="6375748" cy="5344431"/>
        </p:xfrm>
        <a:graphic>
          <a:graphicData uri="http://schemas.openxmlformats.org/presentationml/2006/ole">
            <mc:AlternateContent xmlns:mc="http://schemas.openxmlformats.org/markup-compatibility/2006">
              <mc:Choice xmlns:v="urn:schemas-microsoft-com:vml" Requires="v">
                <p:oleObj spid="_x0000_s3077" name="CorelDRAW" r:id="rId3" imgW="2747516" imgH="2303849" progId="CorelDraw.Graphic.21">
                  <p:embed/>
                </p:oleObj>
              </mc:Choice>
              <mc:Fallback>
                <p:oleObj name="CorelDRAW" r:id="rId3" imgW="2747516" imgH="2303849" progId="CorelDraw.Graphic.21">
                  <p:embed/>
                  <p:pic>
                    <p:nvPicPr>
                      <p:cNvPr id="0" name=""/>
                      <p:cNvPicPr/>
                      <p:nvPr/>
                    </p:nvPicPr>
                    <p:blipFill>
                      <a:blip r:embed="rId4"/>
                      <a:stretch>
                        <a:fillRect/>
                      </a:stretch>
                    </p:blipFill>
                    <p:spPr>
                      <a:xfrm>
                        <a:off x="2818357" y="842031"/>
                        <a:ext cx="6375748" cy="5344431"/>
                      </a:xfrm>
                      <a:prstGeom prst="rect">
                        <a:avLst/>
                      </a:prstGeom>
                    </p:spPr>
                  </p:pic>
                </p:oleObj>
              </mc:Fallback>
            </mc:AlternateContent>
          </a:graphicData>
        </a:graphic>
      </p:graphicFrame>
    </p:spTree>
    <p:extLst>
      <p:ext uri="{BB962C8B-B14F-4D97-AF65-F5344CB8AC3E}">
        <p14:creationId xmlns:p14="http://schemas.microsoft.com/office/powerpoint/2010/main" val="3936000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28800" y="197645"/>
            <a:ext cx="9448800" cy="729282"/>
          </a:xfrm>
        </p:spPr>
        <p:txBody>
          <a:bodyPr/>
          <a:lstStyle/>
          <a:p>
            <a:r>
              <a:rPr lang="es-ES" b="1" dirty="0" smtClean="0">
                <a:solidFill>
                  <a:srgbClr val="002060"/>
                </a:solidFill>
              </a:rPr>
              <a:t>    Comité Ad Hoc</a:t>
            </a:r>
            <a:endParaRPr lang="es-ES" b="1" dirty="0">
              <a:solidFill>
                <a:srgbClr val="002060"/>
              </a:solidFill>
            </a:endParaRPr>
          </a:p>
        </p:txBody>
      </p:sp>
      <p:sp>
        <p:nvSpPr>
          <p:cNvPr id="3" name="Marcador de contenido 2"/>
          <p:cNvSpPr>
            <a:spLocks noGrp="1"/>
          </p:cNvSpPr>
          <p:nvPr>
            <p:ph idx="1"/>
          </p:nvPr>
        </p:nvSpPr>
        <p:spPr>
          <a:xfrm>
            <a:off x="1578278" y="1270622"/>
            <a:ext cx="9699321" cy="5230386"/>
          </a:xfrm>
        </p:spPr>
        <p:txBody>
          <a:bodyPr>
            <a:normAutofit/>
          </a:bodyPr>
          <a:lstStyle/>
          <a:p>
            <a:r>
              <a:rPr lang="es-ES" sz="1800" dirty="0" smtClean="0"/>
              <a:t>Aprobada la existencia de este comité por otro año mas, pues empezó a funcionar en el 2019, con el objetivo de velar y apoyar buen funcionamiento de los comités, su eficiencia y la eficacia del trabajo de Servicio.</a:t>
            </a:r>
          </a:p>
          <a:p>
            <a:r>
              <a:rPr lang="es-ES" sz="1800" dirty="0" smtClean="0"/>
              <a:t>Mejorar el servicio, la participación y el compromiso de los servicios a nivel mundial.</a:t>
            </a:r>
          </a:p>
          <a:p>
            <a:r>
              <a:rPr lang="es-ES" sz="1800" dirty="0" smtClean="0"/>
              <a:t>Definir aumentar las formas de  aumentar la conciencia  de las tradiciones, los conceptos de servicio y la pirámide invertida de la fraternidad.</a:t>
            </a:r>
          </a:p>
          <a:p>
            <a:r>
              <a:rPr lang="es-ES" sz="1800" dirty="0" smtClean="0"/>
              <a:t>Buscar la mejora en la estructura  para evitar la incidencia de personas que no usan su programa de recuperación cuando están en servicio</a:t>
            </a:r>
            <a:r>
              <a:rPr lang="es-ES" dirty="0" smtClean="0"/>
              <a:t>.</a:t>
            </a:r>
          </a:p>
          <a:p>
            <a:r>
              <a:rPr lang="es-ES" dirty="0" smtClean="0"/>
              <a:t>Considerar limites de termino diferentes y limites de numero de veces que las personas pueden participar en la Junta </a:t>
            </a:r>
            <a:r>
              <a:rPr lang="es-ES" dirty="0" err="1" smtClean="0"/>
              <a:t>dirtectiva</a:t>
            </a:r>
            <a:r>
              <a:rPr lang="es-ES" dirty="0" smtClean="0"/>
              <a:t>.</a:t>
            </a:r>
          </a:p>
          <a:p>
            <a:r>
              <a:rPr lang="es-ES" dirty="0" smtClean="0"/>
              <a:t>Determinar si el voto en la conferencia debe ser modificado</a:t>
            </a:r>
          </a:p>
          <a:p>
            <a:r>
              <a:rPr lang="es-ES" dirty="0" smtClean="0"/>
              <a:t>Trabajar para generar confianza entre la fraternidad y la </a:t>
            </a:r>
            <a:r>
              <a:rPr lang="es-ES" dirty="0" err="1" smtClean="0"/>
              <a:t>corporacion</a:t>
            </a:r>
            <a:endParaRPr lang="es-ES" dirty="0"/>
          </a:p>
        </p:txBody>
      </p:sp>
    </p:spTree>
    <p:extLst>
      <p:ext uri="{BB962C8B-B14F-4D97-AF65-F5344CB8AC3E}">
        <p14:creationId xmlns:p14="http://schemas.microsoft.com/office/powerpoint/2010/main" val="81485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9425" y="618518"/>
            <a:ext cx="9148801" cy="596508"/>
          </a:xfrm>
        </p:spPr>
        <p:txBody>
          <a:bodyPr>
            <a:normAutofit/>
          </a:bodyPr>
          <a:lstStyle/>
          <a:p>
            <a:r>
              <a:rPr lang="es-ES" sz="2800" b="1" dirty="0">
                <a:solidFill>
                  <a:srgbClr val="002060"/>
                </a:solidFill>
              </a:rPr>
              <a:t>Comité: Junta </a:t>
            </a:r>
            <a:r>
              <a:rPr lang="es-ES" sz="2800" b="1" dirty="0" smtClean="0">
                <a:solidFill>
                  <a:srgbClr val="002060"/>
                </a:solidFill>
              </a:rPr>
              <a:t>Directiva        Moción 1</a:t>
            </a:r>
            <a:endParaRPr lang="es-ES" sz="2800" b="1" dirty="0">
              <a:solidFill>
                <a:srgbClr val="002060"/>
              </a:solidFill>
            </a:endParaRPr>
          </a:p>
        </p:txBody>
      </p:sp>
      <p:sp>
        <p:nvSpPr>
          <p:cNvPr id="3" name="Marcador de contenido 2"/>
          <p:cNvSpPr>
            <a:spLocks noGrp="1"/>
          </p:cNvSpPr>
          <p:nvPr>
            <p:ph idx="1"/>
          </p:nvPr>
        </p:nvSpPr>
        <p:spPr>
          <a:xfrm>
            <a:off x="1465544" y="1653436"/>
            <a:ext cx="9812055" cy="4572000"/>
          </a:xfrm>
        </p:spPr>
        <p:txBody>
          <a:bodyPr/>
          <a:lstStyle/>
          <a:p>
            <a:r>
              <a:rPr lang="es-ES" sz="1600" b="1" dirty="0"/>
              <a:t>Cambio de Estatuto</a:t>
            </a:r>
            <a:r>
              <a:rPr lang="es-ES" sz="1600" dirty="0"/>
              <a:t>: </a:t>
            </a:r>
            <a:r>
              <a:rPr lang="es-ES" sz="1600" b="1" dirty="0"/>
              <a:t>Art. 4, Sección 2</a:t>
            </a:r>
            <a:endParaRPr lang="es-ES" sz="1600" dirty="0"/>
          </a:p>
          <a:p>
            <a:r>
              <a:rPr lang="es-ES" sz="1600" b="1" dirty="0"/>
              <a:t>Moción: </a:t>
            </a:r>
            <a:r>
              <a:rPr lang="es-ES" sz="1600" dirty="0"/>
              <a:t>Propuesta para cambiar la primera parte de la siguiente frase en el Artículo 4, Sección 2 de los Estatutos del CoDA: "Cada Estado y Territorio de los Estados Unidos de América y cada País se establece como una Entidad de Votación (EV)…" de la siguiente manera:</a:t>
            </a:r>
          </a:p>
          <a:p>
            <a:r>
              <a:rPr lang="es-ES" sz="1600" dirty="0"/>
              <a:t>"Cada estado, provincia, territorio- y aquellos países que han creado Entidades de Votación nacionales a la fecha de esta moción- se establecen como Entidad de Votación (EV</a:t>
            </a:r>
            <a:r>
              <a:rPr lang="es-ES" sz="1600" dirty="0" smtClean="0"/>
              <a:t>)…“</a:t>
            </a:r>
          </a:p>
          <a:p>
            <a:r>
              <a:rPr lang="es-ES" sz="1600" b="1" dirty="0"/>
              <a:t>Intención: </a:t>
            </a:r>
            <a:r>
              <a:rPr lang="es-ES" sz="1600" dirty="0"/>
              <a:t>Crear una estructura mundial de CoDA más inclusiva.</a:t>
            </a:r>
          </a:p>
          <a:p>
            <a:r>
              <a:rPr lang="es-ES" sz="1600" b="1" dirty="0"/>
              <a:t>____________________________________________________________</a:t>
            </a:r>
            <a:r>
              <a:rPr lang="es-ES" sz="1600" b="1" u="sng" dirty="0"/>
              <a:t>	</a:t>
            </a:r>
            <a:endParaRPr lang="es-ES" sz="1600" dirty="0"/>
          </a:p>
          <a:p>
            <a:r>
              <a:rPr lang="es-ES" sz="1600" b="1" dirty="0"/>
              <a:t>Observaciones</a:t>
            </a:r>
            <a:r>
              <a:rPr lang="es-ES" sz="1600" dirty="0"/>
              <a:t>: La Junta Directiva de CoDA reconoce la necesidad de aumentar la base de Delegados en todo el mundo, al tiempo que permite que la asistencia a la Conferencia de Servicio de</a:t>
            </a:r>
            <a:r>
              <a:rPr lang="es-ES" sz="1600" b="1" dirty="0"/>
              <a:t> </a:t>
            </a:r>
            <a:r>
              <a:rPr lang="es-ES" sz="1600" dirty="0"/>
              <a:t>CoDA sea menos centrada en los Estados Unidos. Esta es una manera de fomentar una mayor participación en el servicio mundial. </a:t>
            </a:r>
          </a:p>
          <a:p>
            <a:endParaRPr lang="es-ES" sz="1600" dirty="0"/>
          </a:p>
          <a:p>
            <a:endParaRPr lang="es-ES" dirty="0"/>
          </a:p>
        </p:txBody>
      </p:sp>
    </p:spTree>
    <p:extLst>
      <p:ext uri="{BB962C8B-B14F-4D97-AF65-F5344CB8AC3E}">
        <p14:creationId xmlns:p14="http://schemas.microsoft.com/office/powerpoint/2010/main" val="913632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6899" y="1039660"/>
            <a:ext cx="9160701" cy="1027134"/>
          </a:xfrm>
        </p:spPr>
        <p:txBody>
          <a:bodyPr>
            <a:normAutofit/>
          </a:bodyPr>
          <a:lstStyle/>
          <a:p>
            <a:r>
              <a:rPr lang="es-ES" sz="2800" b="1" dirty="0">
                <a:solidFill>
                  <a:srgbClr val="002060"/>
                </a:solidFill>
              </a:rPr>
              <a:t>Comité: Junta Directiva	</a:t>
            </a:r>
            <a:r>
              <a:rPr lang="es-ES" sz="2800" b="1" dirty="0" smtClean="0">
                <a:solidFill>
                  <a:srgbClr val="002060"/>
                </a:solidFill>
              </a:rPr>
              <a:t>   Moción 2</a:t>
            </a:r>
            <a:r>
              <a:rPr lang="es-ES" sz="2800" b="1" dirty="0">
                <a:solidFill>
                  <a:srgbClr val="002060"/>
                </a:solidFill>
              </a:rPr>
              <a:t/>
            </a:r>
            <a:br>
              <a:rPr lang="es-ES" sz="2800" b="1" dirty="0">
                <a:solidFill>
                  <a:srgbClr val="002060"/>
                </a:solidFill>
              </a:rPr>
            </a:br>
            <a:endParaRPr lang="es-ES" sz="2800" b="1" dirty="0">
              <a:solidFill>
                <a:srgbClr val="002060"/>
              </a:solidFill>
            </a:endParaRPr>
          </a:p>
        </p:txBody>
      </p:sp>
      <p:sp>
        <p:nvSpPr>
          <p:cNvPr id="3" name="Marcador de contenido 2"/>
          <p:cNvSpPr>
            <a:spLocks noGrp="1"/>
          </p:cNvSpPr>
          <p:nvPr>
            <p:ph idx="1"/>
          </p:nvPr>
        </p:nvSpPr>
        <p:spPr>
          <a:xfrm>
            <a:off x="913774" y="2066794"/>
            <a:ext cx="10363826" cy="4471791"/>
          </a:xfrm>
        </p:spPr>
        <p:txBody>
          <a:bodyPr/>
          <a:lstStyle/>
          <a:p>
            <a:pPr fontAlgn="base"/>
            <a:r>
              <a:rPr lang="es-ES" dirty="0"/>
              <a:t>Propuesta para que cualquier comité mundial permanente que no cumpla con los requisitos de la moción #18001 de la Conferencia de Servicio de CoDA 2018, ya no sea un comité y se designe como grupo de trabajo, a partir del 15 de septiembre de 2019.</a:t>
            </a:r>
          </a:p>
          <a:p>
            <a:r>
              <a:rPr lang="es-ES" b="1" dirty="0" smtClean="0"/>
              <a:t>Intención</a:t>
            </a:r>
            <a:r>
              <a:rPr lang="es-ES" b="1" dirty="0"/>
              <a:t>: </a:t>
            </a:r>
            <a:r>
              <a:rPr lang="es-ES" dirty="0"/>
              <a:t>Asegurar que todos los comités mundiales permanentes cumplan con el requisito mínimo de estructura de comités, según la moción 18001</a:t>
            </a:r>
            <a:r>
              <a:rPr lang="es-ES" dirty="0" smtClean="0"/>
              <a:t>.</a:t>
            </a:r>
          </a:p>
          <a:p>
            <a:r>
              <a:rPr lang="es-ES" dirty="0" smtClean="0"/>
              <a:t>(Tres miembros activos, acta o resumen de actividades, reunión cada mes de por medio.  Moción 18001 de CSC 2018)</a:t>
            </a:r>
            <a:endParaRPr lang="es-ES" dirty="0"/>
          </a:p>
        </p:txBody>
      </p:sp>
    </p:spTree>
    <p:extLst>
      <p:ext uri="{BB962C8B-B14F-4D97-AF65-F5344CB8AC3E}">
        <p14:creationId xmlns:p14="http://schemas.microsoft.com/office/powerpoint/2010/main" val="1564056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solidFill>
                  <a:srgbClr val="002060"/>
                </a:solidFill>
              </a:rPr>
              <a:t>Comité: Junta Directiva	</a:t>
            </a:r>
            <a:r>
              <a:rPr lang="es-ES" sz="2800" b="1" dirty="0">
                <a:solidFill>
                  <a:srgbClr val="002060"/>
                </a:solidFill>
              </a:rPr>
              <a:t> </a:t>
            </a:r>
            <a:r>
              <a:rPr lang="es-ES" sz="2800" b="1" dirty="0" smtClean="0">
                <a:solidFill>
                  <a:srgbClr val="002060"/>
                </a:solidFill>
              </a:rPr>
              <a:t>   Moción  </a:t>
            </a:r>
            <a:r>
              <a:rPr lang="es-ES" sz="2800" b="1" dirty="0">
                <a:solidFill>
                  <a:srgbClr val="002060"/>
                </a:solidFill>
              </a:rPr>
              <a:t>3	</a:t>
            </a:r>
            <a:endParaRPr lang="es-ES" sz="2800" b="1" dirty="0">
              <a:solidFill>
                <a:srgbClr val="002060"/>
              </a:solidFill>
            </a:endParaRPr>
          </a:p>
        </p:txBody>
      </p:sp>
      <p:sp>
        <p:nvSpPr>
          <p:cNvPr id="3" name="Marcador de contenido 2"/>
          <p:cNvSpPr>
            <a:spLocks noGrp="1"/>
          </p:cNvSpPr>
          <p:nvPr>
            <p:ph idx="1"/>
          </p:nvPr>
        </p:nvSpPr>
        <p:spPr>
          <a:xfrm>
            <a:off x="913774" y="1903956"/>
            <a:ext cx="10363826" cy="3887243"/>
          </a:xfrm>
        </p:spPr>
        <p:txBody>
          <a:bodyPr/>
          <a:lstStyle/>
          <a:p>
            <a:r>
              <a:rPr lang="es-ES" sz="1800" dirty="0"/>
              <a:t>Propuesta para que, acorde con la conclusión de la Conferencia de Servicio de CoDA de 2019, una persona ya no pueda ocupar simultáneamente el cargo de Coordinador de un comité permanente y ser Delegado de una Entidad de Votación en la Conferencia de Servicio de CoDA</a:t>
            </a:r>
            <a:r>
              <a:rPr lang="es-ES" sz="1800" dirty="0" smtClean="0"/>
              <a:t>.</a:t>
            </a:r>
          </a:p>
          <a:p>
            <a:r>
              <a:rPr lang="es-ES" sz="1800" b="1" dirty="0"/>
              <a:t>Intención: </a:t>
            </a:r>
            <a:r>
              <a:rPr lang="es-ES" sz="1800" dirty="0"/>
              <a:t>Eliminar el conflicto de intereses derivado de que</a:t>
            </a:r>
            <a:r>
              <a:rPr lang="es-ES" sz="1800" b="1" dirty="0"/>
              <a:t> </a:t>
            </a:r>
            <a:r>
              <a:rPr lang="es-ES" sz="1800" dirty="0"/>
              <a:t>algún Coordinador de Comité tenga voto en la Conferencia de Servicio de CoDA. Fomentar la rotación del servicio a nivel de la Entidad de Votación, aumentando así la participación de los miembros de la Entidad de Votación. </a:t>
            </a:r>
          </a:p>
          <a:p>
            <a:endParaRPr lang="es-ES" sz="1800" dirty="0"/>
          </a:p>
          <a:p>
            <a:endParaRPr lang="es-ES" dirty="0"/>
          </a:p>
        </p:txBody>
      </p:sp>
    </p:spTree>
    <p:extLst>
      <p:ext uri="{BB962C8B-B14F-4D97-AF65-F5344CB8AC3E}">
        <p14:creationId xmlns:p14="http://schemas.microsoft.com/office/powerpoint/2010/main" val="3273011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4" y="1031877"/>
            <a:ext cx="10364451" cy="847028"/>
          </a:xfrm>
        </p:spPr>
        <p:txBody>
          <a:bodyPr>
            <a:normAutofit/>
          </a:bodyPr>
          <a:lstStyle/>
          <a:p>
            <a:r>
              <a:rPr lang="es-ES" sz="2800" b="1" dirty="0" smtClean="0">
                <a:solidFill>
                  <a:srgbClr val="002060"/>
                </a:solidFill>
              </a:rPr>
              <a:t>Comité  </a:t>
            </a:r>
            <a:r>
              <a:rPr lang="es-ES" sz="2800" b="1" dirty="0">
                <a:solidFill>
                  <a:srgbClr val="002060"/>
                </a:solidFill>
              </a:rPr>
              <a:t>Junta Directiva	</a:t>
            </a:r>
            <a:r>
              <a:rPr lang="es-ES" sz="2800" b="1" dirty="0" smtClean="0">
                <a:solidFill>
                  <a:srgbClr val="002060"/>
                </a:solidFill>
              </a:rPr>
              <a:t>  Moción  4</a:t>
            </a:r>
            <a:r>
              <a:rPr lang="es-ES" dirty="0"/>
              <a:t>	</a:t>
            </a:r>
          </a:p>
        </p:txBody>
      </p:sp>
      <p:sp>
        <p:nvSpPr>
          <p:cNvPr id="3" name="Marcador de contenido 2"/>
          <p:cNvSpPr>
            <a:spLocks noGrp="1"/>
          </p:cNvSpPr>
          <p:nvPr>
            <p:ph idx="1"/>
          </p:nvPr>
        </p:nvSpPr>
        <p:spPr>
          <a:xfrm>
            <a:off x="913774" y="2242158"/>
            <a:ext cx="10363826" cy="3549041"/>
          </a:xfrm>
        </p:spPr>
        <p:txBody>
          <a:bodyPr/>
          <a:lstStyle/>
          <a:p>
            <a:pPr fontAlgn="base"/>
            <a:r>
              <a:rPr lang="es-ES" dirty="0"/>
              <a:t>Propuesta para aumentar la cantidad de la Oportunidad del Reembolso de</a:t>
            </a:r>
            <a:r>
              <a:rPr lang="es-ES" b="1" dirty="0"/>
              <a:t> </a:t>
            </a:r>
            <a:r>
              <a:rPr lang="es-ES" dirty="0"/>
              <a:t>Viajes Internacionales (ORV-</a:t>
            </a:r>
            <a:r>
              <a:rPr lang="es-ES" dirty="0" err="1"/>
              <a:t>Int</a:t>
            </a:r>
            <a:r>
              <a:rPr lang="es-ES" dirty="0"/>
              <a:t>., o TRO, por sus siglas en inglés) hasta $3,000 y aumentar el número de ORV Internacionales a 4 por año.</a:t>
            </a:r>
          </a:p>
          <a:p>
            <a:r>
              <a:rPr lang="es-ES" b="1" dirty="0"/>
              <a:t>________________________________________________</a:t>
            </a:r>
            <a:r>
              <a:rPr lang="es-ES" b="1" u="sng" dirty="0"/>
              <a:t>	</a:t>
            </a:r>
            <a:endParaRPr lang="es-ES" dirty="0"/>
          </a:p>
          <a:p>
            <a:r>
              <a:rPr lang="es-ES" b="1" dirty="0"/>
              <a:t>Intención: </a:t>
            </a:r>
            <a:r>
              <a:rPr lang="es-ES" dirty="0"/>
              <a:t>Hacer una estructura mundial más inclusiva y proporcionar una mayor participación de los Delegados internacionales.</a:t>
            </a:r>
          </a:p>
          <a:p>
            <a:endParaRPr lang="es-ES" dirty="0"/>
          </a:p>
        </p:txBody>
      </p:sp>
    </p:spTree>
    <p:extLst>
      <p:ext uri="{BB962C8B-B14F-4D97-AF65-F5344CB8AC3E}">
        <p14:creationId xmlns:p14="http://schemas.microsoft.com/office/powerpoint/2010/main" val="3447943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150" y="1189973"/>
            <a:ext cx="10364451" cy="1227551"/>
          </a:xfrm>
        </p:spPr>
        <p:txBody>
          <a:bodyPr/>
          <a:lstStyle/>
          <a:p>
            <a:r>
              <a:rPr lang="es-ES" sz="2800" b="1" dirty="0"/>
              <a:t>Comité: Junta Directiva	</a:t>
            </a:r>
            <a:br>
              <a:rPr lang="es-ES" sz="2800" b="1" dirty="0"/>
            </a:br>
            <a:r>
              <a:rPr lang="es-ES" sz="2800" dirty="0"/>
              <a:t>Número de moción</a:t>
            </a:r>
            <a:r>
              <a:rPr lang="es-ES" sz="2800" dirty="0" smtClean="0"/>
              <a:t>: 5</a:t>
            </a:r>
            <a:r>
              <a:rPr lang="es-ES" dirty="0"/>
              <a:t>	</a:t>
            </a:r>
          </a:p>
        </p:txBody>
      </p:sp>
      <p:sp>
        <p:nvSpPr>
          <p:cNvPr id="3" name="Marcador de contenido 2"/>
          <p:cNvSpPr>
            <a:spLocks noGrp="1"/>
          </p:cNvSpPr>
          <p:nvPr>
            <p:ph idx="1"/>
          </p:nvPr>
        </p:nvSpPr>
        <p:spPr>
          <a:xfrm>
            <a:off x="913775" y="2931091"/>
            <a:ext cx="10363826" cy="2730674"/>
          </a:xfrm>
        </p:spPr>
        <p:txBody>
          <a:bodyPr/>
          <a:lstStyle/>
          <a:p>
            <a:pPr fontAlgn="base"/>
            <a:r>
              <a:rPr lang="es-ES" b="1" dirty="0"/>
              <a:t>: </a:t>
            </a:r>
            <a:r>
              <a:rPr lang="es-ES" dirty="0"/>
              <a:t>Propuesta para que ningún coordinador de un comité permanente pueda servir como miembro en otros comités.</a:t>
            </a:r>
          </a:p>
          <a:p>
            <a:r>
              <a:rPr lang="es-ES" b="1" dirty="0" smtClean="0"/>
              <a:t>Intención</a:t>
            </a:r>
            <a:r>
              <a:rPr lang="es-ES" b="1" dirty="0"/>
              <a:t>: </a:t>
            </a:r>
            <a:r>
              <a:rPr lang="es-ES" dirty="0"/>
              <a:t>Eliminar el conflicto de intereses</a:t>
            </a:r>
            <a:r>
              <a:rPr lang="es-ES" b="1" dirty="0"/>
              <a:t> </a:t>
            </a:r>
            <a:r>
              <a:rPr lang="es-ES" dirty="0"/>
              <a:t>relacionado por servir en múltiples comités mientras que también se preside un comité.  Asegurar que cada Coordinador cumpla con los requisitos de la función primordial de guiar a un comité.</a:t>
            </a:r>
          </a:p>
          <a:p>
            <a:endParaRPr lang="es-ES" dirty="0"/>
          </a:p>
        </p:txBody>
      </p:sp>
    </p:spTree>
    <p:extLst>
      <p:ext uri="{BB962C8B-B14F-4D97-AF65-F5344CB8AC3E}">
        <p14:creationId xmlns:p14="http://schemas.microsoft.com/office/powerpoint/2010/main" val="2155748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1039660"/>
            <a:ext cx="10364451" cy="1327432"/>
          </a:xfrm>
        </p:spPr>
        <p:txBody>
          <a:bodyPr>
            <a:normAutofit fontScale="90000"/>
          </a:bodyPr>
          <a:lstStyle/>
          <a:p>
            <a:pPr algn="ctr"/>
            <a:r>
              <a:rPr lang="es-ES" sz="2800" b="1" dirty="0">
                <a:solidFill>
                  <a:srgbClr val="002060"/>
                </a:solidFill>
              </a:rPr>
              <a:t>Comité: Editorial de CoDA (</a:t>
            </a:r>
            <a:r>
              <a:rPr lang="es-ES" sz="2800" b="1" u="sng" dirty="0">
                <a:solidFill>
                  <a:srgbClr val="002060"/>
                </a:solidFill>
              </a:rPr>
              <a:t>Re</a:t>
            </a:r>
            <a:r>
              <a:rPr lang="es-ES" sz="2800" b="1" dirty="0">
                <a:solidFill>
                  <a:srgbClr val="002060"/>
                </a:solidFill>
              </a:rPr>
              <a:t>cursos de </a:t>
            </a:r>
            <a:r>
              <a:rPr lang="es-ES" sz="2800" b="1" u="sng" dirty="0">
                <a:solidFill>
                  <a:srgbClr val="002060"/>
                </a:solidFill>
              </a:rPr>
              <a:t>Co</a:t>
            </a:r>
            <a:r>
              <a:rPr lang="es-ES" sz="2800" b="1" dirty="0">
                <a:solidFill>
                  <a:srgbClr val="002060"/>
                </a:solidFill>
              </a:rPr>
              <a:t>DA), Inc. (CoRe)</a:t>
            </a:r>
            <a:r>
              <a:rPr lang="es-MX" sz="2800" b="1" dirty="0">
                <a:solidFill>
                  <a:srgbClr val="002060"/>
                </a:solidFill>
              </a:rPr>
              <a:t>	</a:t>
            </a:r>
            <a:r>
              <a:rPr lang="es-ES" sz="2800" b="1" dirty="0">
                <a:solidFill>
                  <a:srgbClr val="002060"/>
                </a:solidFill>
              </a:rPr>
              <a:t/>
            </a:r>
            <a:br>
              <a:rPr lang="es-ES" sz="2800" b="1" dirty="0">
                <a:solidFill>
                  <a:srgbClr val="002060"/>
                </a:solidFill>
              </a:rPr>
            </a:br>
            <a:r>
              <a:rPr lang="es-ES" sz="2800" b="1" dirty="0" smtClean="0">
                <a:solidFill>
                  <a:srgbClr val="002060"/>
                </a:solidFill>
              </a:rPr>
              <a:t>Moción </a:t>
            </a:r>
            <a:r>
              <a:rPr lang="es-ES" sz="2800" b="1" dirty="0">
                <a:solidFill>
                  <a:srgbClr val="002060"/>
                </a:solidFill>
              </a:rPr>
              <a:t>1</a:t>
            </a:r>
            <a:r>
              <a:rPr lang="es-ES" sz="2800" b="1" dirty="0"/>
              <a:t/>
            </a:r>
            <a:br>
              <a:rPr lang="es-ES" sz="2800" b="1" dirty="0"/>
            </a:br>
            <a:endParaRPr lang="es-ES" sz="2800" dirty="0"/>
          </a:p>
        </p:txBody>
      </p:sp>
      <p:sp>
        <p:nvSpPr>
          <p:cNvPr id="3" name="Marcador de contenido 2"/>
          <p:cNvSpPr>
            <a:spLocks noGrp="1"/>
          </p:cNvSpPr>
          <p:nvPr>
            <p:ph idx="1"/>
          </p:nvPr>
        </p:nvSpPr>
        <p:spPr/>
        <p:txBody>
          <a:bodyPr>
            <a:normAutofit/>
          </a:bodyPr>
          <a:lstStyle/>
          <a:p>
            <a:r>
              <a:rPr lang="es-ES" sz="1800" b="1" dirty="0"/>
              <a:t>Moción:</a:t>
            </a:r>
            <a:endParaRPr lang="es-ES" sz="1800" dirty="0"/>
          </a:p>
          <a:p>
            <a:r>
              <a:rPr lang="es-ES" sz="1800" dirty="0"/>
              <a:t>Las ventas de material de CoDA en la Conferencia de Servicio de CoDA y la Conferencia Internacional de CoDA (CSC/CIC) serán una responsabilidad compartida entre el Comité de Eventos y </a:t>
            </a:r>
            <a:r>
              <a:rPr lang="es-ES" sz="1800" dirty="0" smtClean="0"/>
              <a:t>la </a:t>
            </a:r>
            <a:r>
              <a:rPr lang="es-ES" sz="1800" dirty="0"/>
              <a:t>Comunidad Anfitriona con el apoyo de la Junta Directiva de CoRe. </a:t>
            </a:r>
            <a:endParaRPr lang="es-ES" sz="1800" dirty="0" smtClean="0"/>
          </a:p>
          <a:p>
            <a:r>
              <a:rPr lang="es-ES" sz="1800" b="1" dirty="0"/>
              <a:t>Intención:</a:t>
            </a:r>
            <a:endParaRPr lang="es-ES" sz="1800" dirty="0"/>
          </a:p>
          <a:p>
            <a:r>
              <a:rPr lang="es-ES" sz="1800" dirty="0"/>
              <a:t>Crear un modelo sostenible que garantice la disponibilidad continua de materiales aprobados por CoDA en la CSC/CIC mediante la participación de un grupo más grande de voluntarios y la documentación de responsabilidades por grupo.</a:t>
            </a:r>
          </a:p>
          <a:p>
            <a:endParaRPr lang="es-ES" sz="1800" dirty="0"/>
          </a:p>
        </p:txBody>
      </p:sp>
    </p:spTree>
    <p:extLst>
      <p:ext uri="{BB962C8B-B14F-4D97-AF65-F5344CB8AC3E}">
        <p14:creationId xmlns:p14="http://schemas.microsoft.com/office/powerpoint/2010/main" val="3233281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78</TotalTime>
  <Words>932</Words>
  <Application>Microsoft Office PowerPoint</Application>
  <PresentationFormat>Panorámica</PresentationFormat>
  <Paragraphs>59</Paragraphs>
  <Slides>12</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12</vt:i4>
      </vt:variant>
    </vt:vector>
  </HeadingPairs>
  <TitlesOfParts>
    <vt:vector size="17" baseType="lpstr">
      <vt:lpstr>Arial</vt:lpstr>
      <vt:lpstr>Century Gothic</vt:lpstr>
      <vt:lpstr>Wingdings 3</vt:lpstr>
      <vt:lpstr>Espiral</vt:lpstr>
      <vt:lpstr>CorelDRAW 2019 Graphic</vt:lpstr>
      <vt:lpstr>Presentación de PowerPoint</vt:lpstr>
      <vt:lpstr>Presentación de PowerPoint</vt:lpstr>
      <vt:lpstr>    Comité Ad Hoc</vt:lpstr>
      <vt:lpstr>Comité: Junta Directiva        Moción 1</vt:lpstr>
      <vt:lpstr>Comité: Junta Directiva    Moción 2 </vt:lpstr>
      <vt:lpstr>Comité: Junta Directiva     Moción  3 </vt:lpstr>
      <vt:lpstr>Comité  Junta Directiva   Moción  4 </vt:lpstr>
      <vt:lpstr>Comité: Junta Directiva  Número de moción: 5 </vt:lpstr>
      <vt:lpstr>Comité: Editorial de CoDA (Recursos de CoDA), Inc. (CoRe)  Moción 1 </vt:lpstr>
      <vt:lpstr> Comité: Finanzas    Moción: 1 </vt:lpstr>
      <vt:lpstr>Entidad de Voto del Norte de California (NorCal) Mociones 1 y 2  </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8</cp:revision>
  <dcterms:created xsi:type="dcterms:W3CDTF">2019-09-28T02:29:37Z</dcterms:created>
  <dcterms:modified xsi:type="dcterms:W3CDTF">2019-09-28T03:48:12Z</dcterms:modified>
</cp:coreProperties>
</file>