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59" r:id="rId4"/>
    <p:sldId id="279" r:id="rId5"/>
    <p:sldId id="271" r:id="rId6"/>
    <p:sldId id="280" r:id="rId7"/>
    <p:sldId id="273" r:id="rId8"/>
    <p:sldId id="282" r:id="rId9"/>
    <p:sldId id="274" r:id="rId10"/>
    <p:sldId id="283" r:id="rId11"/>
    <p:sldId id="272" r:id="rId12"/>
    <p:sldId id="284" r:id="rId13"/>
    <p:sldId id="281" r:id="rId14"/>
    <p:sldId id="277" r:id="rId15"/>
    <p:sldId id="285" r:id="rId16"/>
    <p:sldId id="276" r:id="rId17"/>
    <p:sldId id="286" r:id="rId18"/>
    <p:sldId id="278" r:id="rId19"/>
    <p:sldId id="287" r:id="rId2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FFCC00"/>
    <a:srgbClr val="FF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85" autoAdjust="0"/>
    <p:restoredTop sz="94660" autoAdjust="0"/>
  </p:normalViewPr>
  <p:slideViewPr>
    <p:cSldViewPr snapToGrid="0">
      <p:cViewPr varScale="1">
        <p:scale>
          <a:sx n="73" d="100"/>
          <a:sy n="73" d="100"/>
        </p:scale>
        <p:origin x="-54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5CA31190-8897-4343-91D6-D702B926DA7E}" type="datetimeFigureOut">
              <a:rPr lang="es-CO" smtClean="0"/>
              <a:pPr/>
              <a:t>5/09/2019</a:t>
            </a:fld>
            <a:endParaRPr lang="es-CO"/>
          </a:p>
        </p:txBody>
      </p:sp>
      <p:sp>
        <p:nvSpPr>
          <p:cNvPr id="19" name="Footer Placeholder 18"/>
          <p:cNvSpPr>
            <a:spLocks noGrp="1"/>
          </p:cNvSpPr>
          <p:nvPr>
            <p:ph type="ftr" sz="quarter" idx="11"/>
          </p:nvPr>
        </p:nvSpPr>
        <p:spPr/>
        <p:txBody>
          <a:bodyPr/>
          <a:lstStyle/>
          <a:p>
            <a:endParaRPr lang="es-CO"/>
          </a:p>
        </p:txBody>
      </p:sp>
      <p:sp>
        <p:nvSpPr>
          <p:cNvPr id="27" name="Slide Number Placeholder 26"/>
          <p:cNvSpPr>
            <a:spLocks noGrp="1"/>
          </p:cNvSpPr>
          <p:nvPr>
            <p:ph type="sldNum" sz="quarter" idx="12"/>
          </p:nvPr>
        </p:nvSpPr>
        <p:spPr/>
        <p:txBody>
          <a:bodyPr/>
          <a:lstStyle/>
          <a:p>
            <a:fld id="{620C7919-6B30-4E21-B2F1-74CE6C2B0578}" type="slidenum">
              <a:rPr lang="es-CO" smtClean="0"/>
              <a:pPr/>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5CA31190-8897-4343-91D6-D702B926DA7E}" type="datetimeFigureOut">
              <a:rPr lang="es-CO" smtClean="0"/>
              <a:pPr/>
              <a:t>5/09/2019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620C7919-6B30-4E21-B2F1-74CE6C2B0578}"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5CA31190-8897-4343-91D6-D702B926DA7E}" type="datetimeFigureOut">
              <a:rPr lang="es-CO" smtClean="0"/>
              <a:pPr/>
              <a:t>5/09/2019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620C7919-6B30-4E21-B2F1-74CE6C2B0578}"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5CA31190-8897-4343-91D6-D702B926DA7E}" type="datetimeFigureOut">
              <a:rPr lang="es-CO" smtClean="0"/>
              <a:pPr/>
              <a:t>5/09/2019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620C7919-6B30-4E21-B2F1-74CE6C2B0578}"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5CA31190-8897-4343-91D6-D702B926DA7E}" type="datetimeFigureOut">
              <a:rPr lang="es-CO" smtClean="0"/>
              <a:pPr/>
              <a:t>5/09/2019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620C7919-6B30-4E21-B2F1-74CE6C2B0578}" type="slidenum">
              <a:rPr lang="es-CO" smtClean="0"/>
              <a:pPr/>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5CA31190-8897-4343-91D6-D702B926DA7E}" type="datetimeFigureOut">
              <a:rPr lang="es-CO" smtClean="0"/>
              <a:pPr/>
              <a:t>5/09/2019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620C7919-6B30-4E21-B2F1-74CE6C2B0578}"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5CA31190-8897-4343-91D6-D702B926DA7E}" type="datetimeFigureOut">
              <a:rPr lang="es-CO" smtClean="0"/>
              <a:pPr/>
              <a:t>5/09/2019</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620C7919-6B30-4E21-B2F1-74CE6C2B0578}"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5CA31190-8897-4343-91D6-D702B926DA7E}" type="datetimeFigureOut">
              <a:rPr lang="es-CO" smtClean="0"/>
              <a:pPr/>
              <a:t>5/09/2019</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620C7919-6B30-4E21-B2F1-74CE6C2B0578}"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31190-8897-4343-91D6-D702B926DA7E}" type="datetimeFigureOut">
              <a:rPr lang="es-CO" smtClean="0"/>
              <a:pPr/>
              <a:t>5/09/2019</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620C7919-6B30-4E21-B2F1-74CE6C2B0578}"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5CA31190-8897-4343-91D6-D702B926DA7E}" type="datetimeFigureOut">
              <a:rPr lang="es-CO" smtClean="0"/>
              <a:pPr/>
              <a:t>5/09/2019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620C7919-6B30-4E21-B2F1-74CE6C2B0578}"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5CA31190-8897-4343-91D6-D702B926DA7E}" type="datetimeFigureOut">
              <a:rPr lang="es-CO" smtClean="0"/>
              <a:pPr/>
              <a:t>5/09/2019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a:xfrm>
            <a:off x="10769600" y="6356351"/>
            <a:ext cx="812800" cy="365125"/>
          </a:xfrm>
        </p:spPr>
        <p:txBody>
          <a:bodyPr/>
          <a:lstStyle/>
          <a:p>
            <a:fld id="{620C7919-6B30-4E21-B2F1-74CE6C2B0578}" type="slidenum">
              <a:rPr lang="es-CO" smtClean="0"/>
              <a:pPr/>
              <a:t>‹Nº›</a:t>
            </a:fld>
            <a:endParaRPr lang="es-CO"/>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CA31190-8897-4343-91D6-D702B926DA7E}" type="datetimeFigureOut">
              <a:rPr lang="es-CO" smtClean="0"/>
              <a:pPr/>
              <a:t>5/09/2019</a:t>
            </a:fld>
            <a:endParaRPr lang="es-CO"/>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CO"/>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20C7919-6B30-4E21-B2F1-74CE6C2B0578}" type="slidenum">
              <a:rPr lang="es-CO" smtClean="0"/>
              <a:pPr/>
              <a:t>‹Nº›</a:t>
            </a:fld>
            <a:endParaRPr lang="es-CO"/>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25181" y="574766"/>
            <a:ext cx="11380718" cy="3572593"/>
          </a:xfrm>
        </p:spPr>
        <p:txBody>
          <a:bodyPr>
            <a:noAutofit/>
          </a:bodyPr>
          <a:lstStyle/>
          <a:p>
            <a:pPr algn="ctr"/>
            <a:r>
              <a:rPr lang="es-CO" sz="10000" dirty="0" smtClean="0">
                <a:solidFill>
                  <a:schemeClr val="tx1"/>
                </a:solidFill>
                <a:latin typeface="+mn-lt"/>
              </a:rPr>
              <a:t>25 </a:t>
            </a:r>
            <a:r>
              <a:rPr lang="es-CO" sz="10000" dirty="0" smtClean="0">
                <a:solidFill>
                  <a:schemeClr val="tx1"/>
                </a:solidFill>
                <a:latin typeface="+mn-lt"/>
              </a:rPr>
              <a:t>Años </a:t>
            </a:r>
            <a:br>
              <a:rPr lang="es-CO" sz="10000" dirty="0" smtClean="0">
                <a:solidFill>
                  <a:schemeClr val="tx1"/>
                </a:solidFill>
                <a:latin typeface="+mn-lt"/>
              </a:rPr>
            </a:br>
            <a:r>
              <a:rPr lang="es-CO" sz="5400" dirty="0" smtClean="0">
                <a:solidFill>
                  <a:schemeClr val="tx1"/>
                </a:solidFill>
                <a:latin typeface="+mn-lt"/>
              </a:rPr>
              <a:t>Codependientes </a:t>
            </a:r>
            <a:r>
              <a:rPr lang="es-CO" sz="5400" dirty="0" smtClean="0">
                <a:solidFill>
                  <a:schemeClr val="tx1"/>
                </a:solidFill>
                <a:latin typeface="+mn-lt"/>
              </a:rPr>
              <a:t>Anónimos</a:t>
            </a:r>
            <a:r>
              <a:rPr lang="es-CO" sz="7200" dirty="0" smtClean="0">
                <a:solidFill>
                  <a:schemeClr val="tx1"/>
                </a:solidFill>
                <a:latin typeface="+mn-lt"/>
              </a:rPr>
              <a:t/>
            </a:r>
            <a:br>
              <a:rPr lang="es-CO" sz="7200" dirty="0" smtClean="0">
                <a:solidFill>
                  <a:schemeClr val="tx1"/>
                </a:solidFill>
                <a:latin typeface="+mn-lt"/>
              </a:rPr>
            </a:br>
            <a:r>
              <a:rPr lang="es-CO" sz="7200" dirty="0" smtClean="0">
                <a:solidFill>
                  <a:srgbClr val="FFFF00"/>
                </a:solidFill>
                <a:latin typeface="+mn-lt"/>
              </a:rPr>
              <a:t>Colo</a:t>
            </a:r>
            <a:r>
              <a:rPr lang="es-CO" sz="7200" dirty="0" smtClean="0">
                <a:solidFill>
                  <a:schemeClr val="accent1">
                    <a:lumMod val="60000"/>
                    <a:lumOff val="40000"/>
                  </a:schemeClr>
                </a:solidFill>
                <a:latin typeface="+mn-lt"/>
              </a:rPr>
              <a:t>mb</a:t>
            </a:r>
            <a:r>
              <a:rPr lang="es-CO" sz="7200" dirty="0" smtClean="0">
                <a:solidFill>
                  <a:srgbClr val="FF0000"/>
                </a:solidFill>
                <a:latin typeface="+mn-lt"/>
              </a:rPr>
              <a:t>ia</a:t>
            </a:r>
            <a:endParaRPr lang="es-CO" sz="9600" dirty="0">
              <a:solidFill>
                <a:srgbClr val="FF0000"/>
              </a:solidFill>
              <a:latin typeface="+mn-lt"/>
            </a:endParaRPr>
          </a:p>
        </p:txBody>
      </p:sp>
      <p:pic>
        <p:nvPicPr>
          <p:cNvPr id="3" name="2 Imagen" descr="logo coda png transparente.png"/>
          <p:cNvPicPr>
            <a:picLocks noChangeAspect="1"/>
          </p:cNvPicPr>
          <p:nvPr/>
        </p:nvPicPr>
        <p:blipFill>
          <a:blip r:embed="rId2" cstate="print"/>
          <a:stretch>
            <a:fillRect/>
          </a:stretch>
        </p:blipFill>
        <p:spPr>
          <a:xfrm>
            <a:off x="4765924" y="4062548"/>
            <a:ext cx="2525260" cy="2377440"/>
          </a:xfrm>
          <a:prstGeom prst="rect">
            <a:avLst/>
          </a:prstGeom>
        </p:spPr>
      </p:pic>
    </p:spTree>
    <p:extLst>
      <p:ext uri="{BB962C8B-B14F-4D97-AF65-F5344CB8AC3E}">
        <p14:creationId xmlns:p14="http://schemas.microsoft.com/office/powerpoint/2010/main" xmlns="" val="3626749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66651" y="1528355"/>
            <a:ext cx="9953898" cy="4924425"/>
          </a:xfrm>
          <a:prstGeom prst="rect">
            <a:avLst/>
          </a:prstGeom>
          <a:noFill/>
        </p:spPr>
        <p:txBody>
          <a:bodyPr wrap="square" rtlCol="0">
            <a:spAutoFit/>
          </a:bodyPr>
          <a:lstStyle/>
          <a:p>
            <a:pPr algn="just"/>
            <a:r>
              <a:rPr lang="es-419" sz="2000" dirty="0" smtClean="0"/>
              <a:t>Con respecto al año anterior nace 1 grupo y se reapertura 3 grupos  con respecto al año anterior con una asistencia entre 15 y 25 personas promedio realizando la recepción al recién llegado, entregando los kits de bienvenida y actualmente usando la Bienvenida dentro de la Modalidad de Coordinación sugerida en el Manual de Servicio</a:t>
            </a:r>
            <a:r>
              <a:rPr lang="es-419" sz="2000" dirty="0" smtClean="0"/>
              <a:t>.</a:t>
            </a:r>
          </a:p>
          <a:p>
            <a:pPr algn="just"/>
            <a:endParaRPr lang="es-419" dirty="0" smtClean="0"/>
          </a:p>
          <a:p>
            <a:r>
              <a:rPr lang="es-419" dirty="0" smtClean="0"/>
              <a:t>En este momento </a:t>
            </a:r>
            <a:r>
              <a:rPr lang="es-419" dirty="0" smtClean="0"/>
              <a:t>hay</a:t>
            </a:r>
          </a:p>
          <a:p>
            <a:r>
              <a:rPr lang="es-419" dirty="0" smtClean="0"/>
              <a:t> 1. Ave Fénix</a:t>
            </a:r>
          </a:p>
          <a:p>
            <a:pPr marL="342900" indent="-342900"/>
            <a:r>
              <a:rPr lang="es-419" dirty="0" smtClean="0"/>
              <a:t>2. Armonía</a:t>
            </a:r>
          </a:p>
          <a:p>
            <a:pPr marL="342900" indent="-342900"/>
            <a:r>
              <a:rPr lang="es-419" dirty="0" smtClean="0"/>
              <a:t>3. Colombia</a:t>
            </a:r>
          </a:p>
          <a:p>
            <a:pPr marL="342900" indent="-342900"/>
            <a:r>
              <a:rPr lang="es-419" dirty="0" smtClean="0"/>
              <a:t>4. Chico</a:t>
            </a:r>
          </a:p>
          <a:p>
            <a:pPr marL="342900" indent="-342900"/>
            <a:r>
              <a:rPr lang="es-419" dirty="0" smtClean="0"/>
              <a:t>5. La Esperanza</a:t>
            </a:r>
          </a:p>
          <a:p>
            <a:pPr marL="342900" indent="-342900"/>
            <a:r>
              <a:rPr lang="es-419" dirty="0" smtClean="0"/>
              <a:t>6. Fe </a:t>
            </a:r>
            <a:r>
              <a:rPr lang="es-419" dirty="0" smtClean="0"/>
              <a:t>y </a:t>
            </a:r>
            <a:r>
              <a:rPr lang="es-419" dirty="0" smtClean="0"/>
              <a:t>Acción</a:t>
            </a:r>
          </a:p>
          <a:p>
            <a:pPr marL="342900" indent="-342900"/>
            <a:r>
              <a:rPr lang="es-419" dirty="0" smtClean="0"/>
              <a:t>7. Liberación</a:t>
            </a:r>
          </a:p>
          <a:p>
            <a:pPr marL="342900" indent="-342900"/>
            <a:r>
              <a:rPr lang="es-419" dirty="0" smtClean="0"/>
              <a:t>8. Plenitud</a:t>
            </a:r>
          </a:p>
          <a:p>
            <a:pPr marL="342900" indent="-342900"/>
            <a:r>
              <a:rPr lang="es-419" dirty="0" smtClean="0"/>
              <a:t>9. Renacer Suba</a:t>
            </a:r>
          </a:p>
          <a:p>
            <a:pPr marL="342900" indent="-342900"/>
            <a:r>
              <a:rPr lang="es-419" dirty="0" smtClean="0"/>
              <a:t>10. Torcoroma</a:t>
            </a:r>
          </a:p>
          <a:p>
            <a:pPr marL="342900" indent="-342900"/>
            <a:r>
              <a:rPr lang="es-419" dirty="0" smtClean="0"/>
              <a:t>11. Vida </a:t>
            </a:r>
            <a:r>
              <a:rPr lang="es-419" dirty="0" smtClean="0"/>
              <a:t>Nueva</a:t>
            </a:r>
            <a:endParaRPr lang="es-ES" dirty="0"/>
          </a:p>
        </p:txBody>
      </p:sp>
      <p:sp>
        <p:nvSpPr>
          <p:cNvPr id="4" name="3 Rectángulo"/>
          <p:cNvSpPr/>
          <p:nvPr/>
        </p:nvSpPr>
        <p:spPr>
          <a:xfrm>
            <a:off x="903924" y="762390"/>
            <a:ext cx="4504695" cy="584775"/>
          </a:xfrm>
          <a:prstGeom prst="rect">
            <a:avLst/>
          </a:prstGeom>
        </p:spPr>
        <p:txBody>
          <a:bodyPr wrap="none">
            <a:spAutoFit/>
          </a:bodyPr>
          <a:lstStyle/>
          <a:p>
            <a:r>
              <a:rPr lang="es-419" sz="3200" dirty="0" smtClean="0"/>
              <a:t>INTERGRUPOS </a:t>
            </a:r>
            <a:r>
              <a:rPr lang="es-419" sz="3200" dirty="0" smtClean="0"/>
              <a:t>Ibagué: </a:t>
            </a:r>
            <a:endParaRPr lang="es-ES" sz="3200" dirty="0"/>
          </a:p>
        </p:txBody>
      </p:sp>
      <p:sp>
        <p:nvSpPr>
          <p:cNvPr id="5" name="4 CuadroTexto"/>
          <p:cNvSpPr txBox="1"/>
          <p:nvPr/>
        </p:nvSpPr>
        <p:spPr>
          <a:xfrm>
            <a:off x="7537269" y="4049486"/>
            <a:ext cx="3331029"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419" dirty="0" smtClean="0"/>
              <a:t>Los grupos creados recientemente son: Luz y Esperanza y los grupos de reapertura son: el grupo Despertar Kennedy el 28 de febrero de 2019 y de los Institucionales son: Labradores y Regalo de Vida.</a:t>
            </a:r>
            <a:endParaRPr lang="es-ES" dirty="0"/>
          </a:p>
        </p:txBody>
      </p:sp>
    </p:spTree>
    <p:extLst>
      <p:ext uri="{BB962C8B-B14F-4D97-AF65-F5344CB8AC3E}">
        <p14:creationId xmlns:p14="http://schemas.microsoft.com/office/powerpoint/2010/main" xmlns="" val="186360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esultado de imagen para quindio"/>
          <p:cNvPicPr>
            <a:picLocks noChangeAspect="1" noChangeArrowheads="1"/>
          </p:cNvPicPr>
          <p:nvPr/>
        </p:nvPicPr>
        <p:blipFill>
          <a:blip r:embed="rId2"/>
          <a:srcRect t="20126"/>
          <a:stretch>
            <a:fillRect/>
          </a:stretch>
        </p:blipFill>
        <p:spPr bwMode="auto">
          <a:xfrm>
            <a:off x="-25613" y="0"/>
            <a:ext cx="12217613" cy="5123328"/>
          </a:xfrm>
          <a:prstGeom prst="rect">
            <a:avLst/>
          </a:prstGeom>
          <a:noFill/>
        </p:spPr>
      </p:pic>
      <p:sp>
        <p:nvSpPr>
          <p:cNvPr id="5" name="4 CuadroTexto"/>
          <p:cNvSpPr txBox="1"/>
          <p:nvPr/>
        </p:nvSpPr>
        <p:spPr>
          <a:xfrm>
            <a:off x="5762637" y="2906101"/>
            <a:ext cx="6446518" cy="110799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s-CL" sz="6600" b="1" spc="150" dirty="0" err="1" smtClean="0">
                <a:ln w="11430"/>
                <a:solidFill>
                  <a:srgbClr val="FFFF00"/>
                </a:solidFill>
                <a:effectLst>
                  <a:outerShdw blurRad="25400" algn="tl" rotWithShape="0">
                    <a:srgbClr val="000000">
                      <a:alpha val="43000"/>
                    </a:srgbClr>
                  </a:outerShdw>
                </a:effectLst>
                <a:latin typeface="Arial" pitchFamily="34" charset="0"/>
                <a:cs typeface="Arial" pitchFamily="34" charset="0"/>
              </a:rPr>
              <a:t>Intergrupos</a:t>
            </a:r>
            <a:endParaRPr lang="es-ES" sz="6600" b="1" spc="150" dirty="0">
              <a:ln w="11430"/>
              <a:solidFill>
                <a:srgbClr val="FFFF00"/>
              </a:solidFill>
              <a:effectLst>
                <a:outerShdw blurRad="25400" algn="tl" rotWithShape="0">
                  <a:srgbClr val="000000">
                    <a:alpha val="43000"/>
                  </a:srgbClr>
                </a:outerShdw>
              </a:effectLst>
              <a:latin typeface="Arial" pitchFamily="34" charset="0"/>
              <a:cs typeface="Arial" pitchFamily="34" charset="0"/>
            </a:endParaRPr>
          </a:p>
        </p:txBody>
      </p:sp>
      <p:sp>
        <p:nvSpPr>
          <p:cNvPr id="6" name="5 CuadroTexto"/>
          <p:cNvSpPr txBox="1"/>
          <p:nvPr/>
        </p:nvSpPr>
        <p:spPr>
          <a:xfrm>
            <a:off x="516274" y="5362698"/>
            <a:ext cx="11150222" cy="369332"/>
          </a:xfrm>
          <a:prstGeom prst="rect">
            <a:avLst/>
          </a:prstGeom>
          <a:noFill/>
        </p:spPr>
        <p:txBody>
          <a:bodyPr wrap="square" rtlCol="0">
            <a:spAutoFit/>
          </a:bodyPr>
          <a:lstStyle/>
          <a:p>
            <a:r>
              <a:rPr lang="es-CO" dirty="0" smtClean="0">
                <a:solidFill>
                  <a:schemeClr val="bg2">
                    <a:lumMod val="25000"/>
                  </a:schemeClr>
                </a:solidFill>
              </a:rPr>
              <a:t>XXXXXXXX  </a:t>
            </a:r>
            <a:r>
              <a:rPr lang="es-CO" dirty="0" err="1" smtClean="0">
                <a:solidFill>
                  <a:schemeClr val="bg2">
                    <a:lumMod val="25000"/>
                  </a:schemeClr>
                </a:solidFill>
              </a:rPr>
              <a:t>xxxx</a:t>
            </a:r>
            <a:endParaRPr lang="es-CO" dirty="0">
              <a:solidFill>
                <a:schemeClr val="bg2">
                  <a:lumMod val="25000"/>
                </a:schemeClr>
              </a:solidFill>
            </a:endParaRPr>
          </a:p>
        </p:txBody>
      </p:sp>
      <p:sp>
        <p:nvSpPr>
          <p:cNvPr id="7" name="6 CuadroTexto"/>
          <p:cNvSpPr txBox="1"/>
          <p:nvPr/>
        </p:nvSpPr>
        <p:spPr>
          <a:xfrm>
            <a:off x="5967672" y="3673225"/>
            <a:ext cx="6013657" cy="156966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s-CL" sz="9600" b="1" spc="150" dirty="0" smtClean="0">
                <a:ln w="11430"/>
                <a:solidFill>
                  <a:schemeClr val="bg1"/>
                </a:solidFill>
                <a:effectLst>
                  <a:outerShdw blurRad="25400" algn="tl" rotWithShape="0">
                    <a:srgbClr val="000000">
                      <a:alpha val="43000"/>
                    </a:srgbClr>
                  </a:outerShdw>
                </a:effectLst>
                <a:latin typeface="Arial" pitchFamily="34" charset="0"/>
                <a:cs typeface="Arial" pitchFamily="34" charset="0"/>
              </a:rPr>
              <a:t>Quindío</a:t>
            </a:r>
            <a:endParaRPr lang="es-ES" sz="9600" b="1" spc="150" dirty="0">
              <a:ln w="11430"/>
              <a:solidFill>
                <a:schemeClr val="bg1"/>
              </a:solidFill>
              <a:effectLst>
                <a:outerShdw blurRad="25400" algn="tl" rotWithShape="0">
                  <a:srgbClr val="000000">
                    <a:alpha val="43000"/>
                  </a:srgbClr>
                </a:outerShdw>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66651" y="1528355"/>
            <a:ext cx="9953898" cy="4924425"/>
          </a:xfrm>
          <a:prstGeom prst="rect">
            <a:avLst/>
          </a:prstGeom>
          <a:noFill/>
        </p:spPr>
        <p:txBody>
          <a:bodyPr wrap="square" rtlCol="0">
            <a:spAutoFit/>
          </a:bodyPr>
          <a:lstStyle/>
          <a:p>
            <a:pPr algn="just"/>
            <a:r>
              <a:rPr lang="es-419" sz="2000" dirty="0" smtClean="0"/>
              <a:t>Con respecto al año anterior nace 1 grupo y se reapertura 3 grupos  con respecto al año anterior con una asistencia entre 15 y 25 personas promedio realizando la recepción al recién llegado, entregando los kits de bienvenida y actualmente usando la Bienvenida dentro de la Modalidad de Coordinación sugerida en el Manual de Servicio</a:t>
            </a:r>
            <a:r>
              <a:rPr lang="es-419" sz="2000" dirty="0" smtClean="0"/>
              <a:t>.</a:t>
            </a:r>
          </a:p>
          <a:p>
            <a:pPr algn="just"/>
            <a:endParaRPr lang="es-419" dirty="0" smtClean="0"/>
          </a:p>
          <a:p>
            <a:r>
              <a:rPr lang="es-419" dirty="0" smtClean="0"/>
              <a:t>En este momento </a:t>
            </a:r>
            <a:r>
              <a:rPr lang="es-419" dirty="0" smtClean="0"/>
              <a:t>hay</a:t>
            </a:r>
          </a:p>
          <a:p>
            <a:r>
              <a:rPr lang="es-419" dirty="0" smtClean="0"/>
              <a:t> 1. Ave Fénix</a:t>
            </a:r>
          </a:p>
          <a:p>
            <a:pPr marL="342900" indent="-342900"/>
            <a:r>
              <a:rPr lang="es-419" dirty="0" smtClean="0"/>
              <a:t>2. Armonía</a:t>
            </a:r>
          </a:p>
          <a:p>
            <a:pPr marL="342900" indent="-342900"/>
            <a:r>
              <a:rPr lang="es-419" dirty="0" smtClean="0"/>
              <a:t>3. Colombia</a:t>
            </a:r>
          </a:p>
          <a:p>
            <a:pPr marL="342900" indent="-342900"/>
            <a:r>
              <a:rPr lang="es-419" dirty="0" smtClean="0"/>
              <a:t>4. Chico</a:t>
            </a:r>
          </a:p>
          <a:p>
            <a:pPr marL="342900" indent="-342900"/>
            <a:r>
              <a:rPr lang="es-419" dirty="0" smtClean="0"/>
              <a:t>5. La Esperanza</a:t>
            </a:r>
          </a:p>
          <a:p>
            <a:pPr marL="342900" indent="-342900"/>
            <a:r>
              <a:rPr lang="es-419" dirty="0" smtClean="0"/>
              <a:t>6. Fe </a:t>
            </a:r>
            <a:r>
              <a:rPr lang="es-419" dirty="0" smtClean="0"/>
              <a:t>y </a:t>
            </a:r>
            <a:r>
              <a:rPr lang="es-419" dirty="0" smtClean="0"/>
              <a:t>Acción</a:t>
            </a:r>
          </a:p>
          <a:p>
            <a:pPr marL="342900" indent="-342900"/>
            <a:r>
              <a:rPr lang="es-419" dirty="0" smtClean="0"/>
              <a:t>7. Liberación</a:t>
            </a:r>
          </a:p>
          <a:p>
            <a:pPr marL="342900" indent="-342900"/>
            <a:r>
              <a:rPr lang="es-419" dirty="0" smtClean="0"/>
              <a:t>8. Plenitud</a:t>
            </a:r>
          </a:p>
          <a:p>
            <a:pPr marL="342900" indent="-342900"/>
            <a:r>
              <a:rPr lang="es-419" dirty="0" smtClean="0"/>
              <a:t>9. Renacer Suba</a:t>
            </a:r>
          </a:p>
          <a:p>
            <a:pPr marL="342900" indent="-342900"/>
            <a:r>
              <a:rPr lang="es-419" dirty="0" smtClean="0"/>
              <a:t>10. Torcoroma</a:t>
            </a:r>
          </a:p>
          <a:p>
            <a:pPr marL="342900" indent="-342900"/>
            <a:r>
              <a:rPr lang="es-419" dirty="0" smtClean="0"/>
              <a:t>11. Vida </a:t>
            </a:r>
            <a:r>
              <a:rPr lang="es-419" dirty="0" smtClean="0"/>
              <a:t>Nueva</a:t>
            </a:r>
            <a:endParaRPr lang="es-ES" dirty="0"/>
          </a:p>
        </p:txBody>
      </p:sp>
      <p:sp>
        <p:nvSpPr>
          <p:cNvPr id="4" name="3 Rectángulo"/>
          <p:cNvSpPr/>
          <p:nvPr/>
        </p:nvSpPr>
        <p:spPr>
          <a:xfrm>
            <a:off x="903924" y="762390"/>
            <a:ext cx="4833696" cy="584775"/>
          </a:xfrm>
          <a:prstGeom prst="rect">
            <a:avLst/>
          </a:prstGeom>
        </p:spPr>
        <p:txBody>
          <a:bodyPr wrap="none">
            <a:spAutoFit/>
          </a:bodyPr>
          <a:lstStyle/>
          <a:p>
            <a:r>
              <a:rPr lang="es-419" sz="3200" dirty="0" smtClean="0"/>
              <a:t>INTERGRUPOS </a:t>
            </a:r>
            <a:r>
              <a:rPr lang="es-419" sz="3200" dirty="0" smtClean="0"/>
              <a:t>Armenia: </a:t>
            </a:r>
            <a:endParaRPr lang="es-ES" sz="3200" dirty="0"/>
          </a:p>
        </p:txBody>
      </p:sp>
      <p:sp>
        <p:nvSpPr>
          <p:cNvPr id="5" name="4 CuadroTexto"/>
          <p:cNvSpPr txBox="1"/>
          <p:nvPr/>
        </p:nvSpPr>
        <p:spPr>
          <a:xfrm>
            <a:off x="7537269" y="4049486"/>
            <a:ext cx="3331029"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419" dirty="0" smtClean="0"/>
              <a:t>Los grupos creados recientemente son: Luz y Esperanza y los grupos de reapertura son: el grupo Despertar Kennedy el 28 de febrero de 2019 y de los Institucionales son: Labradores y Regalo de Vida.</a:t>
            </a:r>
            <a:endParaRPr lang="es-ES" dirty="0"/>
          </a:p>
        </p:txBody>
      </p:sp>
    </p:spTree>
    <p:extLst>
      <p:ext uri="{BB962C8B-B14F-4D97-AF65-F5344CB8AC3E}">
        <p14:creationId xmlns:p14="http://schemas.microsoft.com/office/powerpoint/2010/main" xmlns="" val="186360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5431808" cy="4318804"/>
          </a:xfrm>
          <a:prstGeom prst="rect">
            <a:avLst/>
          </a:prstGeom>
        </p:spPr>
      </p:pic>
    </p:spTree>
    <p:extLst>
      <p:ext uri="{BB962C8B-B14F-4D97-AF65-F5344CB8AC3E}">
        <p14:creationId xmlns:p14="http://schemas.microsoft.com/office/powerpoint/2010/main" xmlns="" val="1789173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esultado de imagen para bucaramanga+"/>
          <p:cNvPicPr>
            <a:picLocks noChangeAspect="1" noChangeArrowheads="1"/>
          </p:cNvPicPr>
          <p:nvPr/>
        </p:nvPicPr>
        <p:blipFill>
          <a:blip r:embed="rId2"/>
          <a:srcRect t="8974" b="13370"/>
          <a:stretch>
            <a:fillRect/>
          </a:stretch>
        </p:blipFill>
        <p:spPr bwMode="auto">
          <a:xfrm>
            <a:off x="0" y="0"/>
            <a:ext cx="12192000" cy="5538651"/>
          </a:xfrm>
          <a:prstGeom prst="rect">
            <a:avLst/>
          </a:prstGeom>
          <a:noFill/>
        </p:spPr>
      </p:pic>
      <p:sp>
        <p:nvSpPr>
          <p:cNvPr id="5" name="4 CuadroTexto"/>
          <p:cNvSpPr txBox="1"/>
          <p:nvPr/>
        </p:nvSpPr>
        <p:spPr>
          <a:xfrm>
            <a:off x="5762637" y="2906101"/>
            <a:ext cx="6446518" cy="110799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s-CL" sz="6600" b="1" spc="150" dirty="0" err="1" smtClean="0">
                <a:ln w="11430"/>
                <a:solidFill>
                  <a:srgbClr val="FFFF00"/>
                </a:solidFill>
                <a:effectLst>
                  <a:outerShdw blurRad="25400" algn="tl" rotWithShape="0">
                    <a:srgbClr val="000000">
                      <a:alpha val="43000"/>
                    </a:srgbClr>
                  </a:outerShdw>
                </a:effectLst>
                <a:latin typeface="Arial" pitchFamily="34" charset="0"/>
                <a:cs typeface="Arial" pitchFamily="34" charset="0"/>
              </a:rPr>
              <a:t>Intergrupos</a:t>
            </a:r>
            <a:endParaRPr lang="es-ES" sz="6600" b="1" spc="150" dirty="0">
              <a:ln w="11430"/>
              <a:solidFill>
                <a:srgbClr val="FFFF00"/>
              </a:solidFill>
              <a:effectLst>
                <a:outerShdw blurRad="25400" algn="tl" rotWithShape="0">
                  <a:srgbClr val="000000">
                    <a:alpha val="43000"/>
                  </a:srgbClr>
                </a:outerShdw>
              </a:effectLst>
              <a:latin typeface="Arial" pitchFamily="34" charset="0"/>
              <a:cs typeface="Arial" pitchFamily="34" charset="0"/>
            </a:endParaRPr>
          </a:p>
        </p:txBody>
      </p:sp>
      <p:sp>
        <p:nvSpPr>
          <p:cNvPr id="6" name="5 CuadroTexto"/>
          <p:cNvSpPr txBox="1"/>
          <p:nvPr/>
        </p:nvSpPr>
        <p:spPr>
          <a:xfrm>
            <a:off x="464023" y="5976653"/>
            <a:ext cx="11150222" cy="369332"/>
          </a:xfrm>
          <a:prstGeom prst="rect">
            <a:avLst/>
          </a:prstGeom>
          <a:noFill/>
        </p:spPr>
        <p:txBody>
          <a:bodyPr wrap="square" rtlCol="0">
            <a:spAutoFit/>
          </a:bodyPr>
          <a:lstStyle/>
          <a:p>
            <a:r>
              <a:rPr lang="es-CO" dirty="0" smtClean="0">
                <a:solidFill>
                  <a:schemeClr val="bg2">
                    <a:lumMod val="25000"/>
                  </a:schemeClr>
                </a:solidFill>
              </a:rPr>
              <a:t>XXXXXXXX  </a:t>
            </a:r>
            <a:r>
              <a:rPr lang="es-CO" dirty="0" err="1" smtClean="0">
                <a:solidFill>
                  <a:schemeClr val="bg2">
                    <a:lumMod val="25000"/>
                  </a:schemeClr>
                </a:solidFill>
              </a:rPr>
              <a:t>xxxx</a:t>
            </a:r>
            <a:endParaRPr lang="es-CO" dirty="0">
              <a:solidFill>
                <a:schemeClr val="bg2">
                  <a:lumMod val="25000"/>
                </a:schemeClr>
              </a:solidFill>
            </a:endParaRPr>
          </a:p>
        </p:txBody>
      </p:sp>
      <p:sp>
        <p:nvSpPr>
          <p:cNvPr id="7" name="6 CuadroTexto"/>
          <p:cNvSpPr txBox="1"/>
          <p:nvPr/>
        </p:nvSpPr>
        <p:spPr>
          <a:xfrm>
            <a:off x="5225145" y="3660162"/>
            <a:ext cx="6235592" cy="144655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s-CL" sz="8800" b="1" spc="150" dirty="0" smtClean="0">
                <a:ln w="11430"/>
                <a:solidFill>
                  <a:schemeClr val="bg1"/>
                </a:solidFill>
                <a:effectLst>
                  <a:outerShdw blurRad="25400" algn="tl" rotWithShape="0">
                    <a:srgbClr val="000000">
                      <a:alpha val="43000"/>
                    </a:srgbClr>
                  </a:outerShdw>
                </a:effectLst>
                <a:latin typeface="Arial" pitchFamily="34" charset="0"/>
                <a:cs typeface="Arial" pitchFamily="34" charset="0"/>
              </a:rPr>
              <a:t>Santander</a:t>
            </a:r>
            <a:endParaRPr lang="es-ES" sz="8800" b="1" spc="150" dirty="0">
              <a:ln w="11430"/>
              <a:solidFill>
                <a:schemeClr val="bg1"/>
              </a:solidFill>
              <a:effectLst>
                <a:outerShdw blurRad="25400" algn="tl" rotWithShape="0">
                  <a:srgbClr val="000000">
                    <a:alpha val="43000"/>
                  </a:srgbClr>
                </a:outerShdw>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66651" y="1528355"/>
            <a:ext cx="9953898" cy="4924425"/>
          </a:xfrm>
          <a:prstGeom prst="rect">
            <a:avLst/>
          </a:prstGeom>
          <a:noFill/>
        </p:spPr>
        <p:txBody>
          <a:bodyPr wrap="square" rtlCol="0">
            <a:spAutoFit/>
          </a:bodyPr>
          <a:lstStyle/>
          <a:p>
            <a:pPr algn="just"/>
            <a:r>
              <a:rPr lang="es-419" sz="2000" dirty="0" smtClean="0"/>
              <a:t>Con respecto al año anterior nace 1 grupo y se reapertura 3 grupos  con respecto al año anterior con una asistencia entre 15 y 25 personas promedio realizando la recepción al recién llegado, entregando los kits de bienvenida y actualmente usando la Bienvenida dentro de la Modalidad de Coordinación sugerida en el Manual de Servicio</a:t>
            </a:r>
            <a:r>
              <a:rPr lang="es-419" sz="2000" dirty="0" smtClean="0"/>
              <a:t>.</a:t>
            </a:r>
          </a:p>
          <a:p>
            <a:pPr algn="just"/>
            <a:endParaRPr lang="es-419" dirty="0" smtClean="0"/>
          </a:p>
          <a:p>
            <a:r>
              <a:rPr lang="es-419" dirty="0" smtClean="0"/>
              <a:t>En este momento </a:t>
            </a:r>
            <a:r>
              <a:rPr lang="es-419" dirty="0" smtClean="0"/>
              <a:t>hay</a:t>
            </a:r>
          </a:p>
          <a:p>
            <a:r>
              <a:rPr lang="es-419" dirty="0" smtClean="0"/>
              <a:t> 1. Ave Fénix</a:t>
            </a:r>
          </a:p>
          <a:p>
            <a:pPr marL="342900" indent="-342900"/>
            <a:r>
              <a:rPr lang="es-419" dirty="0" smtClean="0"/>
              <a:t>2. Armonía</a:t>
            </a:r>
          </a:p>
          <a:p>
            <a:pPr marL="342900" indent="-342900"/>
            <a:r>
              <a:rPr lang="es-419" dirty="0" smtClean="0"/>
              <a:t>3. Colombia</a:t>
            </a:r>
          </a:p>
          <a:p>
            <a:pPr marL="342900" indent="-342900"/>
            <a:r>
              <a:rPr lang="es-419" dirty="0" smtClean="0"/>
              <a:t>4. Chico</a:t>
            </a:r>
          </a:p>
          <a:p>
            <a:pPr marL="342900" indent="-342900"/>
            <a:r>
              <a:rPr lang="es-419" dirty="0" smtClean="0"/>
              <a:t>5. La Esperanza</a:t>
            </a:r>
          </a:p>
          <a:p>
            <a:pPr marL="342900" indent="-342900"/>
            <a:r>
              <a:rPr lang="es-419" dirty="0" smtClean="0"/>
              <a:t>6. Fe </a:t>
            </a:r>
            <a:r>
              <a:rPr lang="es-419" dirty="0" smtClean="0"/>
              <a:t>y </a:t>
            </a:r>
            <a:r>
              <a:rPr lang="es-419" dirty="0" smtClean="0"/>
              <a:t>Acción</a:t>
            </a:r>
          </a:p>
          <a:p>
            <a:pPr marL="342900" indent="-342900"/>
            <a:r>
              <a:rPr lang="es-419" dirty="0" smtClean="0"/>
              <a:t>7. Liberación</a:t>
            </a:r>
          </a:p>
          <a:p>
            <a:pPr marL="342900" indent="-342900"/>
            <a:r>
              <a:rPr lang="es-419" dirty="0" smtClean="0"/>
              <a:t>8. Plenitud</a:t>
            </a:r>
          </a:p>
          <a:p>
            <a:pPr marL="342900" indent="-342900"/>
            <a:r>
              <a:rPr lang="es-419" dirty="0" smtClean="0"/>
              <a:t>9. Renacer Suba</a:t>
            </a:r>
          </a:p>
          <a:p>
            <a:pPr marL="342900" indent="-342900"/>
            <a:r>
              <a:rPr lang="es-419" dirty="0" smtClean="0"/>
              <a:t>10. Torcoroma</a:t>
            </a:r>
          </a:p>
          <a:p>
            <a:pPr marL="342900" indent="-342900"/>
            <a:r>
              <a:rPr lang="es-419" dirty="0" smtClean="0"/>
              <a:t>11. Vida </a:t>
            </a:r>
            <a:r>
              <a:rPr lang="es-419" dirty="0" smtClean="0"/>
              <a:t>Nueva</a:t>
            </a:r>
            <a:endParaRPr lang="es-ES" dirty="0"/>
          </a:p>
        </p:txBody>
      </p:sp>
      <p:sp>
        <p:nvSpPr>
          <p:cNvPr id="4" name="3 Rectángulo"/>
          <p:cNvSpPr/>
          <p:nvPr/>
        </p:nvSpPr>
        <p:spPr>
          <a:xfrm>
            <a:off x="903924" y="762390"/>
            <a:ext cx="5709576" cy="584775"/>
          </a:xfrm>
          <a:prstGeom prst="rect">
            <a:avLst/>
          </a:prstGeom>
        </p:spPr>
        <p:txBody>
          <a:bodyPr wrap="none">
            <a:spAutoFit/>
          </a:bodyPr>
          <a:lstStyle/>
          <a:p>
            <a:r>
              <a:rPr lang="es-419" sz="3200" dirty="0" smtClean="0"/>
              <a:t>INTERGRUPOS </a:t>
            </a:r>
            <a:r>
              <a:rPr lang="es-419" sz="3200" dirty="0" smtClean="0"/>
              <a:t>Bucaramanga: </a:t>
            </a:r>
            <a:endParaRPr lang="es-ES" sz="3200" dirty="0"/>
          </a:p>
        </p:txBody>
      </p:sp>
      <p:sp>
        <p:nvSpPr>
          <p:cNvPr id="5" name="4 CuadroTexto"/>
          <p:cNvSpPr txBox="1"/>
          <p:nvPr/>
        </p:nvSpPr>
        <p:spPr>
          <a:xfrm>
            <a:off x="7537269" y="4049486"/>
            <a:ext cx="3331029"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419" dirty="0" smtClean="0"/>
              <a:t>Los grupos creados recientemente son: Luz y Esperanza y los grupos de reapertura son: el grupo Despertar Kennedy el 28 de febrero de 2019 y de los Institucionales son: Labradores y Regalo de Vida.</a:t>
            </a:r>
            <a:endParaRPr lang="es-ES" dirty="0"/>
          </a:p>
        </p:txBody>
      </p:sp>
    </p:spTree>
    <p:extLst>
      <p:ext uri="{BB962C8B-B14F-4D97-AF65-F5344CB8AC3E}">
        <p14:creationId xmlns:p14="http://schemas.microsoft.com/office/powerpoint/2010/main" xmlns="" val="186360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Resultado de imagen para cali valle"/>
          <p:cNvPicPr>
            <a:picLocks noChangeAspect="1" noChangeArrowheads="1"/>
          </p:cNvPicPr>
          <p:nvPr/>
        </p:nvPicPr>
        <p:blipFill>
          <a:blip r:embed="rId2"/>
          <a:srcRect t="6155" b="-9670"/>
          <a:stretch>
            <a:fillRect/>
          </a:stretch>
        </p:blipFill>
        <p:spPr bwMode="auto">
          <a:xfrm>
            <a:off x="0" y="0"/>
            <a:ext cx="12192000" cy="6152606"/>
          </a:xfrm>
          <a:prstGeom prst="rect">
            <a:avLst/>
          </a:prstGeom>
          <a:noFill/>
        </p:spPr>
      </p:pic>
      <p:sp>
        <p:nvSpPr>
          <p:cNvPr id="5" name="4 CuadroTexto"/>
          <p:cNvSpPr txBox="1"/>
          <p:nvPr/>
        </p:nvSpPr>
        <p:spPr>
          <a:xfrm>
            <a:off x="5762637" y="2906101"/>
            <a:ext cx="6446518" cy="110799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s-CL" sz="6600" b="1" spc="150" dirty="0" err="1" smtClean="0">
                <a:ln w="11430"/>
                <a:solidFill>
                  <a:srgbClr val="FFFF00"/>
                </a:solidFill>
                <a:effectLst>
                  <a:outerShdw blurRad="25400" algn="tl" rotWithShape="0">
                    <a:srgbClr val="000000">
                      <a:alpha val="43000"/>
                    </a:srgbClr>
                  </a:outerShdw>
                </a:effectLst>
                <a:latin typeface="Arial" pitchFamily="34" charset="0"/>
                <a:cs typeface="Arial" pitchFamily="34" charset="0"/>
              </a:rPr>
              <a:t>Intergrupos</a:t>
            </a:r>
            <a:endParaRPr lang="es-ES" sz="6600" b="1" spc="150" dirty="0">
              <a:ln w="11430"/>
              <a:solidFill>
                <a:srgbClr val="FFFF00"/>
              </a:solidFill>
              <a:effectLst>
                <a:outerShdw blurRad="25400" algn="tl" rotWithShape="0">
                  <a:srgbClr val="000000">
                    <a:alpha val="43000"/>
                  </a:srgbClr>
                </a:outerShdw>
              </a:effectLst>
              <a:latin typeface="Arial" pitchFamily="34" charset="0"/>
              <a:cs typeface="Arial" pitchFamily="34" charset="0"/>
            </a:endParaRPr>
          </a:p>
        </p:txBody>
      </p:sp>
      <p:sp>
        <p:nvSpPr>
          <p:cNvPr id="6" name="5 CuadroTexto"/>
          <p:cNvSpPr txBox="1"/>
          <p:nvPr/>
        </p:nvSpPr>
        <p:spPr>
          <a:xfrm>
            <a:off x="464023" y="5976653"/>
            <a:ext cx="11150222" cy="369332"/>
          </a:xfrm>
          <a:prstGeom prst="rect">
            <a:avLst/>
          </a:prstGeom>
          <a:noFill/>
        </p:spPr>
        <p:txBody>
          <a:bodyPr wrap="square" rtlCol="0">
            <a:spAutoFit/>
          </a:bodyPr>
          <a:lstStyle/>
          <a:p>
            <a:r>
              <a:rPr lang="es-CO" dirty="0" smtClean="0">
                <a:solidFill>
                  <a:schemeClr val="bg2">
                    <a:lumMod val="25000"/>
                  </a:schemeClr>
                </a:solidFill>
              </a:rPr>
              <a:t>XXXXXXXX  </a:t>
            </a:r>
            <a:r>
              <a:rPr lang="es-CO" dirty="0" err="1" smtClean="0">
                <a:solidFill>
                  <a:schemeClr val="bg2">
                    <a:lumMod val="25000"/>
                  </a:schemeClr>
                </a:solidFill>
              </a:rPr>
              <a:t>xxxx</a:t>
            </a:r>
            <a:endParaRPr lang="es-CO" dirty="0">
              <a:solidFill>
                <a:schemeClr val="bg2">
                  <a:lumMod val="25000"/>
                </a:schemeClr>
              </a:solidFill>
            </a:endParaRPr>
          </a:p>
        </p:txBody>
      </p:sp>
      <p:sp>
        <p:nvSpPr>
          <p:cNvPr id="7" name="6 CuadroTexto"/>
          <p:cNvSpPr txBox="1"/>
          <p:nvPr/>
        </p:nvSpPr>
        <p:spPr>
          <a:xfrm>
            <a:off x="2220686" y="3696789"/>
            <a:ext cx="9601199" cy="144655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s-CL" sz="8800" b="1" spc="150" dirty="0" smtClean="0">
                <a:ln w="11430"/>
                <a:solidFill>
                  <a:schemeClr val="bg1"/>
                </a:solidFill>
                <a:effectLst>
                  <a:outerShdw blurRad="25400" algn="tl" rotWithShape="0">
                    <a:srgbClr val="000000">
                      <a:alpha val="43000"/>
                    </a:srgbClr>
                  </a:outerShdw>
                </a:effectLst>
                <a:latin typeface="Arial" pitchFamily="34" charset="0"/>
                <a:cs typeface="Arial" pitchFamily="34" charset="0"/>
              </a:rPr>
              <a:t>Valle del Cauca</a:t>
            </a:r>
            <a:endParaRPr lang="es-ES" sz="8800" b="1" spc="150" dirty="0">
              <a:ln w="11430"/>
              <a:solidFill>
                <a:schemeClr val="bg1"/>
              </a:solidFill>
              <a:effectLst>
                <a:outerShdw blurRad="25400" algn="tl" rotWithShape="0">
                  <a:srgbClr val="000000">
                    <a:alpha val="43000"/>
                  </a:srgbClr>
                </a:outerShdw>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66651" y="1528355"/>
            <a:ext cx="9953898" cy="4924425"/>
          </a:xfrm>
          <a:prstGeom prst="rect">
            <a:avLst/>
          </a:prstGeom>
          <a:noFill/>
        </p:spPr>
        <p:txBody>
          <a:bodyPr wrap="square" rtlCol="0">
            <a:spAutoFit/>
          </a:bodyPr>
          <a:lstStyle/>
          <a:p>
            <a:pPr algn="just"/>
            <a:r>
              <a:rPr lang="es-419" sz="2000" dirty="0" smtClean="0"/>
              <a:t>Con respecto al año anterior nace 1 grupo y se reapertura 3 grupos  con respecto al año anterior con una asistencia entre 15 y 25 personas promedio realizando la recepción al recién llegado, entregando los kits de bienvenida y actualmente usando la Bienvenida dentro de la Modalidad de Coordinación sugerida en el Manual de Servicio</a:t>
            </a:r>
            <a:r>
              <a:rPr lang="es-419" sz="2000" dirty="0" smtClean="0"/>
              <a:t>.</a:t>
            </a:r>
          </a:p>
          <a:p>
            <a:pPr algn="just"/>
            <a:endParaRPr lang="es-419" dirty="0" smtClean="0"/>
          </a:p>
          <a:p>
            <a:r>
              <a:rPr lang="es-419" dirty="0" smtClean="0"/>
              <a:t>En este momento </a:t>
            </a:r>
            <a:r>
              <a:rPr lang="es-419" dirty="0" smtClean="0"/>
              <a:t>hay</a:t>
            </a:r>
          </a:p>
          <a:p>
            <a:r>
              <a:rPr lang="es-419" dirty="0" smtClean="0"/>
              <a:t> 1. Ave Fénix</a:t>
            </a:r>
          </a:p>
          <a:p>
            <a:pPr marL="342900" indent="-342900"/>
            <a:r>
              <a:rPr lang="es-419" dirty="0" smtClean="0"/>
              <a:t>2. Armonía</a:t>
            </a:r>
          </a:p>
          <a:p>
            <a:pPr marL="342900" indent="-342900"/>
            <a:r>
              <a:rPr lang="es-419" dirty="0" smtClean="0"/>
              <a:t>3. Colombia</a:t>
            </a:r>
          </a:p>
          <a:p>
            <a:pPr marL="342900" indent="-342900"/>
            <a:r>
              <a:rPr lang="es-419" dirty="0" smtClean="0"/>
              <a:t>4. Chico</a:t>
            </a:r>
          </a:p>
          <a:p>
            <a:pPr marL="342900" indent="-342900"/>
            <a:r>
              <a:rPr lang="es-419" dirty="0" smtClean="0"/>
              <a:t>5. La Esperanza</a:t>
            </a:r>
          </a:p>
          <a:p>
            <a:pPr marL="342900" indent="-342900"/>
            <a:r>
              <a:rPr lang="es-419" dirty="0" smtClean="0"/>
              <a:t>6. Fe </a:t>
            </a:r>
            <a:r>
              <a:rPr lang="es-419" dirty="0" smtClean="0"/>
              <a:t>y </a:t>
            </a:r>
            <a:r>
              <a:rPr lang="es-419" dirty="0" smtClean="0"/>
              <a:t>Acción</a:t>
            </a:r>
          </a:p>
          <a:p>
            <a:pPr marL="342900" indent="-342900"/>
            <a:r>
              <a:rPr lang="es-419" dirty="0" smtClean="0"/>
              <a:t>7. Liberación</a:t>
            </a:r>
          </a:p>
          <a:p>
            <a:pPr marL="342900" indent="-342900"/>
            <a:r>
              <a:rPr lang="es-419" dirty="0" smtClean="0"/>
              <a:t>8. Plenitud</a:t>
            </a:r>
          </a:p>
          <a:p>
            <a:pPr marL="342900" indent="-342900"/>
            <a:r>
              <a:rPr lang="es-419" dirty="0" smtClean="0"/>
              <a:t>9. Renacer Suba</a:t>
            </a:r>
          </a:p>
          <a:p>
            <a:pPr marL="342900" indent="-342900"/>
            <a:r>
              <a:rPr lang="es-419" dirty="0" smtClean="0"/>
              <a:t>10. Torcoroma</a:t>
            </a:r>
          </a:p>
          <a:p>
            <a:pPr marL="342900" indent="-342900"/>
            <a:r>
              <a:rPr lang="es-419" dirty="0" smtClean="0"/>
              <a:t>11. Vida </a:t>
            </a:r>
            <a:r>
              <a:rPr lang="es-419" dirty="0" smtClean="0"/>
              <a:t>Nueva</a:t>
            </a:r>
            <a:endParaRPr lang="es-ES" dirty="0"/>
          </a:p>
        </p:txBody>
      </p:sp>
      <p:sp>
        <p:nvSpPr>
          <p:cNvPr id="4" name="3 Rectángulo"/>
          <p:cNvSpPr/>
          <p:nvPr/>
        </p:nvSpPr>
        <p:spPr>
          <a:xfrm>
            <a:off x="903924" y="762390"/>
            <a:ext cx="3996543" cy="584775"/>
          </a:xfrm>
          <a:prstGeom prst="rect">
            <a:avLst/>
          </a:prstGeom>
        </p:spPr>
        <p:txBody>
          <a:bodyPr wrap="none">
            <a:spAutoFit/>
          </a:bodyPr>
          <a:lstStyle/>
          <a:p>
            <a:r>
              <a:rPr lang="es-419" sz="3200" dirty="0" smtClean="0"/>
              <a:t>INTERGRUPOS </a:t>
            </a:r>
            <a:r>
              <a:rPr lang="es-419" sz="3200" dirty="0" smtClean="0"/>
              <a:t>Cali: </a:t>
            </a:r>
            <a:endParaRPr lang="es-ES" sz="3200" dirty="0"/>
          </a:p>
        </p:txBody>
      </p:sp>
      <p:sp>
        <p:nvSpPr>
          <p:cNvPr id="5" name="4 CuadroTexto"/>
          <p:cNvSpPr txBox="1"/>
          <p:nvPr/>
        </p:nvSpPr>
        <p:spPr>
          <a:xfrm>
            <a:off x="7537269" y="4049486"/>
            <a:ext cx="3331029"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419" dirty="0" smtClean="0"/>
              <a:t>Los grupos creados recientemente son: Luz y Esperanza y los grupos de reapertura son: el grupo Despertar Kennedy el 28 de febrero de 2019 y de los Institucionales son: Labradores y Regalo de Vida.</a:t>
            </a:r>
            <a:endParaRPr lang="es-ES" dirty="0"/>
          </a:p>
        </p:txBody>
      </p:sp>
    </p:spTree>
    <p:extLst>
      <p:ext uri="{BB962C8B-B14F-4D97-AF65-F5344CB8AC3E}">
        <p14:creationId xmlns:p14="http://schemas.microsoft.com/office/powerpoint/2010/main" xmlns="" val="186360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sultado de imagen para el meta"/>
          <p:cNvPicPr>
            <a:picLocks noChangeAspect="1" noChangeArrowheads="1"/>
          </p:cNvPicPr>
          <p:nvPr/>
        </p:nvPicPr>
        <p:blipFill>
          <a:blip r:embed="rId2"/>
          <a:srcRect b="20703"/>
          <a:stretch>
            <a:fillRect/>
          </a:stretch>
        </p:blipFill>
        <p:spPr bwMode="auto">
          <a:xfrm>
            <a:off x="0" y="-1"/>
            <a:ext cx="12192000" cy="5473338"/>
          </a:xfrm>
          <a:prstGeom prst="rect">
            <a:avLst/>
          </a:prstGeom>
          <a:noFill/>
        </p:spPr>
      </p:pic>
      <p:sp>
        <p:nvSpPr>
          <p:cNvPr id="5" name="4 CuadroTexto"/>
          <p:cNvSpPr txBox="1"/>
          <p:nvPr/>
        </p:nvSpPr>
        <p:spPr>
          <a:xfrm>
            <a:off x="798751" y="293530"/>
            <a:ext cx="6446518" cy="110799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s-CL" sz="6600" b="1" spc="150" dirty="0" err="1" smtClean="0">
                <a:ln w="11430"/>
                <a:solidFill>
                  <a:srgbClr val="FFFF00"/>
                </a:solidFill>
                <a:effectLst>
                  <a:outerShdw blurRad="25400" algn="tl" rotWithShape="0">
                    <a:srgbClr val="000000">
                      <a:alpha val="43000"/>
                    </a:srgbClr>
                  </a:outerShdw>
                </a:effectLst>
                <a:latin typeface="Arial" pitchFamily="34" charset="0"/>
                <a:cs typeface="Arial" pitchFamily="34" charset="0"/>
              </a:rPr>
              <a:t>Intergrupos</a:t>
            </a:r>
            <a:endParaRPr lang="es-ES" sz="6600" b="1" spc="150" dirty="0">
              <a:ln w="11430"/>
              <a:solidFill>
                <a:srgbClr val="FFFF00"/>
              </a:solidFill>
              <a:effectLst>
                <a:outerShdw blurRad="25400" algn="tl" rotWithShape="0">
                  <a:srgbClr val="000000">
                    <a:alpha val="43000"/>
                  </a:srgbClr>
                </a:outerShdw>
              </a:effectLst>
              <a:latin typeface="Arial" pitchFamily="34" charset="0"/>
              <a:cs typeface="Arial" pitchFamily="34" charset="0"/>
            </a:endParaRPr>
          </a:p>
        </p:txBody>
      </p:sp>
      <p:sp>
        <p:nvSpPr>
          <p:cNvPr id="6" name="5 CuadroTexto"/>
          <p:cNvSpPr txBox="1"/>
          <p:nvPr/>
        </p:nvSpPr>
        <p:spPr>
          <a:xfrm>
            <a:off x="464023" y="5976653"/>
            <a:ext cx="11150222" cy="369332"/>
          </a:xfrm>
          <a:prstGeom prst="rect">
            <a:avLst/>
          </a:prstGeom>
          <a:noFill/>
        </p:spPr>
        <p:txBody>
          <a:bodyPr wrap="square" rtlCol="0">
            <a:spAutoFit/>
          </a:bodyPr>
          <a:lstStyle/>
          <a:p>
            <a:r>
              <a:rPr lang="es-CO" dirty="0" smtClean="0">
                <a:solidFill>
                  <a:schemeClr val="bg2">
                    <a:lumMod val="25000"/>
                  </a:schemeClr>
                </a:solidFill>
              </a:rPr>
              <a:t>XXXXXXXX  </a:t>
            </a:r>
            <a:r>
              <a:rPr lang="es-CO" dirty="0" err="1" smtClean="0">
                <a:solidFill>
                  <a:schemeClr val="bg2">
                    <a:lumMod val="25000"/>
                  </a:schemeClr>
                </a:solidFill>
              </a:rPr>
              <a:t>xxxx</a:t>
            </a:r>
            <a:endParaRPr lang="es-CO" dirty="0">
              <a:solidFill>
                <a:schemeClr val="bg2">
                  <a:lumMod val="25000"/>
                </a:schemeClr>
              </a:solidFill>
            </a:endParaRPr>
          </a:p>
        </p:txBody>
      </p:sp>
      <p:sp>
        <p:nvSpPr>
          <p:cNvPr id="7" name="6 CuadroTexto"/>
          <p:cNvSpPr txBox="1"/>
          <p:nvPr/>
        </p:nvSpPr>
        <p:spPr>
          <a:xfrm>
            <a:off x="692331" y="1139031"/>
            <a:ext cx="7014754" cy="1862048"/>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s-CL" sz="11500" b="1" spc="150" dirty="0" smtClean="0">
                <a:ln w="11430"/>
                <a:solidFill>
                  <a:schemeClr val="bg1"/>
                </a:solidFill>
                <a:effectLst>
                  <a:outerShdw blurRad="25400" algn="tl" rotWithShape="0">
                    <a:srgbClr val="000000">
                      <a:alpha val="43000"/>
                    </a:srgbClr>
                  </a:outerShdw>
                </a:effectLst>
                <a:latin typeface="Arial" pitchFamily="34" charset="0"/>
                <a:cs typeface="Arial" pitchFamily="34" charset="0"/>
              </a:rPr>
              <a:t>Meta</a:t>
            </a:r>
            <a:endParaRPr lang="es-ES" sz="11500" b="1" spc="150" dirty="0">
              <a:ln w="11430"/>
              <a:solidFill>
                <a:schemeClr val="bg1"/>
              </a:solidFill>
              <a:effectLst>
                <a:outerShdw blurRad="25400" algn="tl" rotWithShape="0">
                  <a:srgbClr val="000000">
                    <a:alpha val="43000"/>
                  </a:srgbClr>
                </a:outerShdw>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66651" y="1528355"/>
            <a:ext cx="9953898" cy="4924425"/>
          </a:xfrm>
          <a:prstGeom prst="rect">
            <a:avLst/>
          </a:prstGeom>
          <a:noFill/>
        </p:spPr>
        <p:txBody>
          <a:bodyPr wrap="square" rtlCol="0">
            <a:spAutoFit/>
          </a:bodyPr>
          <a:lstStyle/>
          <a:p>
            <a:pPr algn="just"/>
            <a:r>
              <a:rPr lang="es-419" sz="2000" dirty="0" smtClean="0"/>
              <a:t>Con respecto al año anterior nace 1 grupo y se reapertura 3 grupos  con respecto al año anterior con una asistencia entre 15 y 25 personas promedio realizando la recepción al recién llegado, entregando los kits de bienvenida y actualmente usando la Bienvenida dentro de la Modalidad de Coordinación sugerida en el Manual de Servicio</a:t>
            </a:r>
            <a:r>
              <a:rPr lang="es-419" sz="2000" dirty="0" smtClean="0"/>
              <a:t>.</a:t>
            </a:r>
          </a:p>
          <a:p>
            <a:pPr algn="just"/>
            <a:endParaRPr lang="es-419" dirty="0" smtClean="0"/>
          </a:p>
          <a:p>
            <a:r>
              <a:rPr lang="es-419" dirty="0" smtClean="0"/>
              <a:t>En este momento </a:t>
            </a:r>
            <a:r>
              <a:rPr lang="es-419" dirty="0" smtClean="0"/>
              <a:t>hay</a:t>
            </a:r>
          </a:p>
          <a:p>
            <a:r>
              <a:rPr lang="es-419" dirty="0" smtClean="0"/>
              <a:t> 1. Ave Fénix</a:t>
            </a:r>
          </a:p>
          <a:p>
            <a:pPr marL="342900" indent="-342900"/>
            <a:r>
              <a:rPr lang="es-419" dirty="0" smtClean="0"/>
              <a:t>2. Armonía</a:t>
            </a:r>
          </a:p>
          <a:p>
            <a:pPr marL="342900" indent="-342900"/>
            <a:r>
              <a:rPr lang="es-419" dirty="0" smtClean="0"/>
              <a:t>3. Colombia</a:t>
            </a:r>
          </a:p>
          <a:p>
            <a:pPr marL="342900" indent="-342900"/>
            <a:r>
              <a:rPr lang="es-419" dirty="0" smtClean="0"/>
              <a:t>4. Chico</a:t>
            </a:r>
          </a:p>
          <a:p>
            <a:pPr marL="342900" indent="-342900"/>
            <a:r>
              <a:rPr lang="es-419" dirty="0" smtClean="0"/>
              <a:t>5. La Esperanza</a:t>
            </a:r>
          </a:p>
          <a:p>
            <a:pPr marL="342900" indent="-342900"/>
            <a:r>
              <a:rPr lang="es-419" dirty="0" smtClean="0"/>
              <a:t>6. Fe </a:t>
            </a:r>
            <a:r>
              <a:rPr lang="es-419" dirty="0" smtClean="0"/>
              <a:t>y </a:t>
            </a:r>
            <a:r>
              <a:rPr lang="es-419" dirty="0" smtClean="0"/>
              <a:t>Acción</a:t>
            </a:r>
          </a:p>
          <a:p>
            <a:pPr marL="342900" indent="-342900"/>
            <a:r>
              <a:rPr lang="es-419" dirty="0" smtClean="0"/>
              <a:t>7. Liberación</a:t>
            </a:r>
          </a:p>
          <a:p>
            <a:pPr marL="342900" indent="-342900"/>
            <a:r>
              <a:rPr lang="es-419" dirty="0" smtClean="0"/>
              <a:t>8. Plenitud</a:t>
            </a:r>
          </a:p>
          <a:p>
            <a:pPr marL="342900" indent="-342900"/>
            <a:r>
              <a:rPr lang="es-419" dirty="0" smtClean="0"/>
              <a:t>9. Renacer Suba</a:t>
            </a:r>
          </a:p>
          <a:p>
            <a:pPr marL="342900" indent="-342900"/>
            <a:r>
              <a:rPr lang="es-419" dirty="0" smtClean="0"/>
              <a:t>10. Torcoroma</a:t>
            </a:r>
          </a:p>
          <a:p>
            <a:pPr marL="342900" indent="-342900"/>
            <a:r>
              <a:rPr lang="es-419" dirty="0" smtClean="0"/>
              <a:t>11. Vida </a:t>
            </a:r>
            <a:r>
              <a:rPr lang="es-419" dirty="0" smtClean="0"/>
              <a:t>Nueva</a:t>
            </a:r>
            <a:endParaRPr lang="es-ES" dirty="0"/>
          </a:p>
        </p:txBody>
      </p:sp>
      <p:sp>
        <p:nvSpPr>
          <p:cNvPr id="4" name="3 Rectángulo"/>
          <p:cNvSpPr/>
          <p:nvPr/>
        </p:nvSpPr>
        <p:spPr>
          <a:xfrm>
            <a:off x="903924" y="762390"/>
            <a:ext cx="4685835" cy="584775"/>
          </a:xfrm>
          <a:prstGeom prst="rect">
            <a:avLst/>
          </a:prstGeom>
        </p:spPr>
        <p:txBody>
          <a:bodyPr wrap="none">
            <a:spAutoFit/>
          </a:bodyPr>
          <a:lstStyle/>
          <a:p>
            <a:r>
              <a:rPr lang="es-419" sz="3200" smtClean="0"/>
              <a:t>INTERGRUPOS </a:t>
            </a:r>
            <a:r>
              <a:rPr lang="es-419" sz="3200" smtClean="0"/>
              <a:t>Guamal: </a:t>
            </a:r>
            <a:endParaRPr lang="es-ES" sz="3200" dirty="0"/>
          </a:p>
        </p:txBody>
      </p:sp>
      <p:sp>
        <p:nvSpPr>
          <p:cNvPr id="5" name="4 CuadroTexto"/>
          <p:cNvSpPr txBox="1"/>
          <p:nvPr/>
        </p:nvSpPr>
        <p:spPr>
          <a:xfrm>
            <a:off x="7537269" y="4049486"/>
            <a:ext cx="3331029"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419" dirty="0" smtClean="0"/>
              <a:t>Los grupos creados recientemente son: Luz y Esperanza y los grupos de reapertura son: el grupo Despertar Kennedy el 28 de febrero de 2019 y de los Institucionales son: Labradores y Regalo de Vida.</a:t>
            </a:r>
            <a:endParaRPr lang="es-ES" dirty="0"/>
          </a:p>
        </p:txBody>
      </p:sp>
    </p:spTree>
    <p:extLst>
      <p:ext uri="{BB962C8B-B14F-4D97-AF65-F5344CB8AC3E}">
        <p14:creationId xmlns:p14="http://schemas.microsoft.com/office/powerpoint/2010/main" xmlns="" val="186360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25385" y="0"/>
            <a:ext cx="3566615" cy="1665028"/>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1"/>
            <a:ext cx="8712927" cy="1105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Imagen 1"/>
          <p:cNvPicPr>
            <a:picLocks noChangeAspect="1"/>
          </p:cNvPicPr>
          <p:nvPr/>
        </p:nvPicPr>
        <p:blipFill>
          <a:blip r:embed="rId4"/>
          <a:stretch>
            <a:fillRect/>
          </a:stretch>
        </p:blipFill>
        <p:spPr>
          <a:xfrm>
            <a:off x="3351643" y="757646"/>
            <a:ext cx="4868794" cy="5643154"/>
          </a:xfrm>
          <a:prstGeom prst="rect">
            <a:avLst/>
          </a:prstGeom>
        </p:spPr>
      </p:pic>
      <p:sp>
        <p:nvSpPr>
          <p:cNvPr id="4" name="3 CuadroTexto"/>
          <p:cNvSpPr txBox="1"/>
          <p:nvPr/>
        </p:nvSpPr>
        <p:spPr>
          <a:xfrm>
            <a:off x="464024" y="1310185"/>
            <a:ext cx="2924473" cy="461665"/>
          </a:xfrm>
          <a:prstGeom prst="rect">
            <a:avLst/>
          </a:prstGeom>
          <a:noFill/>
        </p:spPr>
        <p:txBody>
          <a:bodyPr wrap="square" rtlCol="0">
            <a:spAutoFit/>
          </a:bodyPr>
          <a:lstStyle/>
          <a:p>
            <a:pPr algn="ctr"/>
            <a:r>
              <a:rPr lang="es-CO" sz="2400" dirty="0" smtClean="0">
                <a:solidFill>
                  <a:srgbClr val="7030A0"/>
                </a:solidFill>
              </a:rPr>
              <a:t>REGION </a:t>
            </a:r>
            <a:r>
              <a:rPr lang="es-CO" sz="2400" b="1" dirty="0" smtClean="0">
                <a:solidFill>
                  <a:srgbClr val="7030A0"/>
                </a:solidFill>
              </a:rPr>
              <a:t>CARIBE</a:t>
            </a:r>
            <a:endParaRPr lang="es-CO" sz="2400" b="1" dirty="0">
              <a:solidFill>
                <a:srgbClr val="7030A0"/>
              </a:solidFill>
            </a:endParaRPr>
          </a:p>
        </p:txBody>
      </p:sp>
      <p:sp>
        <p:nvSpPr>
          <p:cNvPr id="5" name="4 CuadroTexto"/>
          <p:cNvSpPr txBox="1"/>
          <p:nvPr/>
        </p:nvSpPr>
        <p:spPr>
          <a:xfrm>
            <a:off x="6477788" y="1541017"/>
            <a:ext cx="2924473" cy="461665"/>
          </a:xfrm>
          <a:prstGeom prst="rect">
            <a:avLst/>
          </a:prstGeom>
          <a:noFill/>
        </p:spPr>
        <p:txBody>
          <a:bodyPr wrap="square" rtlCol="0">
            <a:spAutoFit/>
          </a:bodyPr>
          <a:lstStyle/>
          <a:p>
            <a:pPr algn="ctr"/>
            <a:r>
              <a:rPr lang="es-CO" sz="2400" dirty="0" smtClean="0">
                <a:solidFill>
                  <a:srgbClr val="FFC000"/>
                </a:solidFill>
              </a:rPr>
              <a:t>REGION </a:t>
            </a:r>
            <a:r>
              <a:rPr lang="es-CO" sz="2400" b="1" dirty="0" smtClean="0">
                <a:solidFill>
                  <a:srgbClr val="FFC000"/>
                </a:solidFill>
              </a:rPr>
              <a:t>ANDINA</a:t>
            </a:r>
            <a:endParaRPr lang="es-CO" sz="2400" b="1" dirty="0">
              <a:solidFill>
                <a:srgbClr val="FFC000"/>
              </a:solidFill>
            </a:endParaRPr>
          </a:p>
        </p:txBody>
      </p:sp>
      <p:sp>
        <p:nvSpPr>
          <p:cNvPr id="6" name="5 CuadroTexto"/>
          <p:cNvSpPr txBox="1"/>
          <p:nvPr/>
        </p:nvSpPr>
        <p:spPr>
          <a:xfrm>
            <a:off x="8161360" y="2817858"/>
            <a:ext cx="2924473" cy="461665"/>
          </a:xfrm>
          <a:prstGeom prst="rect">
            <a:avLst/>
          </a:prstGeom>
          <a:noFill/>
        </p:spPr>
        <p:txBody>
          <a:bodyPr wrap="square" rtlCol="0">
            <a:spAutoFit/>
          </a:bodyPr>
          <a:lstStyle/>
          <a:p>
            <a:pPr algn="ctr"/>
            <a:r>
              <a:rPr lang="es-CO" sz="2400" dirty="0" smtClean="0">
                <a:solidFill>
                  <a:srgbClr val="CCCC00"/>
                </a:solidFill>
              </a:rPr>
              <a:t>REGION </a:t>
            </a:r>
            <a:r>
              <a:rPr lang="es-CO" sz="2400" b="1" dirty="0" smtClean="0">
                <a:solidFill>
                  <a:srgbClr val="CCCC00"/>
                </a:solidFill>
              </a:rPr>
              <a:t>LLANOS</a:t>
            </a:r>
            <a:endParaRPr lang="es-CO" sz="2400" b="1" dirty="0">
              <a:solidFill>
                <a:srgbClr val="CCCC00"/>
              </a:solidFill>
            </a:endParaRPr>
          </a:p>
        </p:txBody>
      </p:sp>
      <p:sp>
        <p:nvSpPr>
          <p:cNvPr id="7" name="6 CuadroTexto"/>
          <p:cNvSpPr txBox="1"/>
          <p:nvPr/>
        </p:nvSpPr>
        <p:spPr>
          <a:xfrm>
            <a:off x="671014" y="3189869"/>
            <a:ext cx="2924473" cy="461665"/>
          </a:xfrm>
          <a:prstGeom prst="rect">
            <a:avLst/>
          </a:prstGeom>
          <a:noFill/>
        </p:spPr>
        <p:txBody>
          <a:bodyPr wrap="square" rtlCol="0">
            <a:spAutoFit/>
          </a:bodyPr>
          <a:lstStyle/>
          <a:p>
            <a:pPr algn="ctr"/>
            <a:r>
              <a:rPr lang="es-CO" sz="2400" dirty="0" smtClean="0">
                <a:solidFill>
                  <a:srgbClr val="FF9933"/>
                </a:solidFill>
              </a:rPr>
              <a:t>REGION </a:t>
            </a:r>
            <a:r>
              <a:rPr lang="es-CO" sz="2400" b="1" dirty="0" smtClean="0">
                <a:solidFill>
                  <a:srgbClr val="FF9933"/>
                </a:solidFill>
              </a:rPr>
              <a:t>PACIFICA</a:t>
            </a:r>
            <a:endParaRPr lang="es-CO" sz="2400" b="1" dirty="0">
              <a:solidFill>
                <a:srgbClr val="FF9933"/>
              </a:solidFill>
            </a:endParaRPr>
          </a:p>
        </p:txBody>
      </p:sp>
      <p:sp>
        <p:nvSpPr>
          <p:cNvPr id="8" name="7 CuadroTexto"/>
          <p:cNvSpPr txBox="1"/>
          <p:nvPr/>
        </p:nvSpPr>
        <p:spPr>
          <a:xfrm>
            <a:off x="8520751" y="4270317"/>
            <a:ext cx="3270915" cy="461665"/>
          </a:xfrm>
          <a:prstGeom prst="rect">
            <a:avLst/>
          </a:prstGeom>
          <a:noFill/>
        </p:spPr>
        <p:txBody>
          <a:bodyPr wrap="square" rtlCol="0">
            <a:spAutoFit/>
          </a:bodyPr>
          <a:lstStyle/>
          <a:p>
            <a:pPr algn="ctr"/>
            <a:r>
              <a:rPr lang="es-CO" sz="2400" dirty="0" smtClean="0">
                <a:solidFill>
                  <a:schemeClr val="accent1">
                    <a:lumMod val="60000"/>
                    <a:lumOff val="40000"/>
                  </a:schemeClr>
                </a:solidFill>
              </a:rPr>
              <a:t>REGION </a:t>
            </a:r>
            <a:r>
              <a:rPr lang="es-CO" sz="2400" b="1" dirty="0" smtClean="0">
                <a:solidFill>
                  <a:schemeClr val="accent1">
                    <a:lumMod val="60000"/>
                    <a:lumOff val="40000"/>
                  </a:schemeClr>
                </a:solidFill>
              </a:rPr>
              <a:t>AMAZONÍA</a:t>
            </a:r>
            <a:endParaRPr lang="es-CO" sz="2400" b="1" dirty="0">
              <a:solidFill>
                <a:schemeClr val="accent1">
                  <a:lumMod val="60000"/>
                  <a:lumOff val="40000"/>
                </a:schemeClr>
              </a:solidFill>
            </a:endParaRPr>
          </a:p>
        </p:txBody>
      </p:sp>
    </p:spTree>
    <p:extLst>
      <p:ext uri="{BB962C8B-B14F-4D97-AF65-F5344CB8AC3E}">
        <p14:creationId xmlns:p14="http://schemas.microsoft.com/office/powerpoint/2010/main" xmlns="" val="21335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Resultado de imagen para antioquia"/>
          <p:cNvPicPr>
            <a:picLocks noChangeAspect="1" noChangeArrowheads="1"/>
          </p:cNvPicPr>
          <p:nvPr/>
        </p:nvPicPr>
        <p:blipFill>
          <a:blip r:embed="rId2"/>
          <a:srcRect b="19691"/>
          <a:stretch>
            <a:fillRect/>
          </a:stretch>
        </p:blipFill>
        <p:spPr bwMode="auto">
          <a:xfrm>
            <a:off x="0" y="0"/>
            <a:ext cx="12192000" cy="5434149"/>
          </a:xfrm>
          <a:prstGeom prst="rect">
            <a:avLst/>
          </a:prstGeom>
          <a:noFill/>
        </p:spPr>
      </p:pic>
      <p:sp>
        <p:nvSpPr>
          <p:cNvPr id="3" name="2 CuadroTexto"/>
          <p:cNvSpPr txBox="1"/>
          <p:nvPr/>
        </p:nvSpPr>
        <p:spPr>
          <a:xfrm>
            <a:off x="464022" y="5659572"/>
            <a:ext cx="8666330" cy="369332"/>
          </a:xfrm>
          <a:prstGeom prst="rect">
            <a:avLst/>
          </a:prstGeom>
          <a:noFill/>
        </p:spPr>
        <p:txBody>
          <a:bodyPr wrap="square" rtlCol="0">
            <a:spAutoFit/>
          </a:bodyPr>
          <a:lstStyle/>
          <a:p>
            <a:r>
              <a:rPr lang="es-CO" dirty="0">
                <a:solidFill>
                  <a:schemeClr val="bg2">
                    <a:lumMod val="25000"/>
                  </a:schemeClr>
                </a:solidFill>
              </a:rPr>
              <a:t>El 15 de abril se crea el grupo de whatsapp de INTERGRUPOS </a:t>
            </a:r>
            <a:r>
              <a:rPr lang="es-CO" dirty="0" smtClean="0">
                <a:solidFill>
                  <a:schemeClr val="bg2">
                    <a:lumMod val="25000"/>
                  </a:schemeClr>
                </a:solidFill>
              </a:rPr>
              <a:t>MEDELLIN</a:t>
            </a:r>
            <a:endParaRPr lang="es-CO" dirty="0">
              <a:solidFill>
                <a:schemeClr val="bg2">
                  <a:lumMod val="25000"/>
                </a:schemeClr>
              </a:solidFill>
            </a:endParaRPr>
          </a:p>
        </p:txBody>
      </p:sp>
      <p:sp>
        <p:nvSpPr>
          <p:cNvPr id="7" name="6 CuadroTexto"/>
          <p:cNvSpPr txBox="1"/>
          <p:nvPr/>
        </p:nvSpPr>
        <p:spPr>
          <a:xfrm>
            <a:off x="464022" y="6028904"/>
            <a:ext cx="11150222" cy="646331"/>
          </a:xfrm>
          <a:prstGeom prst="rect">
            <a:avLst/>
          </a:prstGeom>
          <a:noFill/>
        </p:spPr>
        <p:txBody>
          <a:bodyPr wrap="square" rtlCol="0">
            <a:spAutoFit/>
          </a:bodyPr>
          <a:lstStyle/>
          <a:p>
            <a:r>
              <a:rPr lang="es-CO" dirty="0" smtClean="0">
                <a:solidFill>
                  <a:schemeClr val="bg2">
                    <a:lumMod val="25000"/>
                  </a:schemeClr>
                </a:solidFill>
              </a:rPr>
              <a:t>El </a:t>
            </a:r>
            <a:r>
              <a:rPr lang="es-CO" dirty="0" err="1">
                <a:solidFill>
                  <a:schemeClr val="bg2">
                    <a:lumMod val="25000"/>
                  </a:schemeClr>
                </a:solidFill>
              </a:rPr>
              <a:t>sabado</a:t>
            </a:r>
            <a:r>
              <a:rPr lang="es-CO" dirty="0">
                <a:solidFill>
                  <a:schemeClr val="bg2">
                    <a:lumMod val="25000"/>
                  </a:schemeClr>
                </a:solidFill>
              </a:rPr>
              <a:t> 27 de abril de 2019 de 9:00 a.m. a 10:50 a.m. se realiza la primera reunión en la Sede de </a:t>
            </a:r>
            <a:r>
              <a:rPr lang="es-CO" dirty="0" err="1">
                <a:solidFill>
                  <a:schemeClr val="bg2">
                    <a:lumMod val="25000"/>
                  </a:schemeClr>
                </a:solidFill>
              </a:rPr>
              <a:t>CoDA</a:t>
            </a:r>
            <a:r>
              <a:rPr lang="es-CO" dirty="0">
                <a:solidFill>
                  <a:schemeClr val="bg2">
                    <a:lumMod val="25000"/>
                  </a:schemeClr>
                </a:solidFill>
              </a:rPr>
              <a:t> La Conciencia en Envigado, Antioquia.</a:t>
            </a:r>
          </a:p>
        </p:txBody>
      </p:sp>
      <p:sp>
        <p:nvSpPr>
          <p:cNvPr id="6" name="5 CuadroTexto"/>
          <p:cNvSpPr txBox="1"/>
          <p:nvPr/>
        </p:nvSpPr>
        <p:spPr>
          <a:xfrm>
            <a:off x="2560322" y="261256"/>
            <a:ext cx="7955280" cy="110799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s-CL" sz="6600" b="1" spc="150" dirty="0" err="1" smtClean="0">
                <a:ln w="11430"/>
                <a:solidFill>
                  <a:srgbClr val="FFFF00"/>
                </a:solidFill>
                <a:effectLst>
                  <a:outerShdw blurRad="25400" algn="tl" rotWithShape="0">
                    <a:srgbClr val="000000">
                      <a:alpha val="43000"/>
                    </a:srgbClr>
                  </a:outerShdw>
                </a:effectLst>
                <a:latin typeface="Arial" pitchFamily="34" charset="0"/>
                <a:cs typeface="Arial" pitchFamily="34" charset="0"/>
              </a:rPr>
              <a:t>Intergrupos</a:t>
            </a:r>
            <a:endParaRPr lang="es-ES" sz="6600" b="1" spc="150" dirty="0">
              <a:ln w="11430"/>
              <a:solidFill>
                <a:srgbClr val="FFFF00"/>
              </a:solidFill>
              <a:effectLst>
                <a:outerShdw blurRad="25400" algn="tl" rotWithShape="0">
                  <a:srgbClr val="000000">
                    <a:alpha val="43000"/>
                  </a:srgbClr>
                </a:outerShdw>
              </a:effectLst>
              <a:latin typeface="Arial" pitchFamily="34" charset="0"/>
              <a:cs typeface="Arial" pitchFamily="34" charset="0"/>
            </a:endParaRPr>
          </a:p>
        </p:txBody>
      </p:sp>
      <p:sp>
        <p:nvSpPr>
          <p:cNvPr id="8" name="7 CuadroTexto"/>
          <p:cNvSpPr txBox="1"/>
          <p:nvPr/>
        </p:nvSpPr>
        <p:spPr>
          <a:xfrm>
            <a:off x="204652" y="870857"/>
            <a:ext cx="11482251" cy="156966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s-CL" sz="9600" b="1" spc="150" dirty="0" smtClean="0">
                <a:ln w="11430"/>
                <a:solidFill>
                  <a:schemeClr val="bg1"/>
                </a:solidFill>
                <a:effectLst>
                  <a:outerShdw blurRad="25400" algn="tl" rotWithShape="0">
                    <a:srgbClr val="000000">
                      <a:alpha val="43000"/>
                    </a:srgbClr>
                  </a:outerShdw>
                </a:effectLst>
                <a:latin typeface="Arial" pitchFamily="34" charset="0"/>
                <a:cs typeface="Arial" pitchFamily="34" charset="0"/>
              </a:rPr>
              <a:t>Antioquia</a:t>
            </a:r>
            <a:endParaRPr lang="es-ES" sz="9600" b="1" spc="150" dirty="0">
              <a:ln w="11430"/>
              <a:solidFill>
                <a:schemeClr val="bg1"/>
              </a:solidFill>
              <a:effectLst>
                <a:outerShdw blurRad="25400" algn="tl" rotWithShape="0">
                  <a:srgbClr val="000000">
                    <a:alpha val="43000"/>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825472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75211" y="1737360"/>
            <a:ext cx="9953898" cy="4124206"/>
          </a:xfrm>
          <a:prstGeom prst="rect">
            <a:avLst/>
          </a:prstGeom>
          <a:noFill/>
        </p:spPr>
        <p:txBody>
          <a:bodyPr wrap="square" rtlCol="0">
            <a:spAutoFit/>
          </a:bodyPr>
          <a:lstStyle/>
          <a:p>
            <a:pPr algn="just"/>
            <a:r>
              <a:rPr lang="es-419" sz="2000" dirty="0" smtClean="0"/>
              <a:t>Con </a:t>
            </a:r>
            <a:r>
              <a:rPr lang="es-419" sz="2000" dirty="0" smtClean="0"/>
              <a:t>respecto al año anterior nacieron 4 grupos con respecto al año anterior con una asistencia entre 15 y 25 personas promedio realizando la recepción al recién llegado, entregando los kits de bienvenida y actualmente usando la Bienvenida dentro de la Modalidad de Coordinación sugerida en el Manual de Servicio.En este momento hay nueve (9) grupos que están actualmente haciendo parte de Intergrupos Medellín son</a:t>
            </a:r>
            <a:r>
              <a:rPr lang="es-419" sz="2000" dirty="0" smtClean="0"/>
              <a:t>:</a:t>
            </a:r>
          </a:p>
          <a:p>
            <a:endParaRPr lang="es-419" dirty="0" smtClean="0"/>
          </a:p>
          <a:p>
            <a:r>
              <a:rPr lang="es-419" dirty="0" smtClean="0"/>
              <a:t>Aprendiendo </a:t>
            </a:r>
            <a:r>
              <a:rPr lang="es-419" dirty="0" smtClean="0"/>
              <a:t>a </a:t>
            </a:r>
            <a:r>
              <a:rPr lang="es-419" dirty="0" smtClean="0"/>
              <a:t>vivir</a:t>
            </a:r>
          </a:p>
          <a:p>
            <a:r>
              <a:rPr lang="es-419" dirty="0" smtClean="0"/>
              <a:t>El </a:t>
            </a:r>
            <a:r>
              <a:rPr lang="es-419" dirty="0" smtClean="0"/>
              <a:t>Lenguaje del </a:t>
            </a:r>
            <a:r>
              <a:rPr lang="es-419" dirty="0" smtClean="0"/>
              <a:t>Amor</a:t>
            </a:r>
          </a:p>
          <a:p>
            <a:r>
              <a:rPr lang="es-419" dirty="0" smtClean="0"/>
              <a:t>La Conciencia</a:t>
            </a:r>
          </a:p>
          <a:p>
            <a:r>
              <a:rPr lang="es-419" dirty="0" smtClean="0"/>
              <a:t>La Liberacion</a:t>
            </a:r>
          </a:p>
          <a:p>
            <a:r>
              <a:rPr lang="es-419" dirty="0" smtClean="0"/>
              <a:t>Renacer-</a:t>
            </a:r>
            <a:r>
              <a:rPr lang="es-419" dirty="0" smtClean="0"/>
              <a:t>	</a:t>
            </a:r>
            <a:r>
              <a:rPr lang="es-419" dirty="0" smtClean="0"/>
              <a:t>Renaciendo</a:t>
            </a:r>
          </a:p>
          <a:p>
            <a:r>
              <a:rPr lang="es-419" dirty="0" smtClean="0"/>
              <a:t>Una </a:t>
            </a:r>
            <a:r>
              <a:rPr lang="es-419" dirty="0" smtClean="0"/>
              <a:t>Nueva </a:t>
            </a:r>
            <a:r>
              <a:rPr lang="es-419" dirty="0" smtClean="0"/>
              <a:t>Libertad</a:t>
            </a:r>
          </a:p>
          <a:p>
            <a:r>
              <a:rPr lang="es-419" dirty="0" smtClean="0"/>
              <a:t>Valor </a:t>
            </a:r>
            <a:r>
              <a:rPr lang="es-419" dirty="0" smtClean="0"/>
              <a:t>para </a:t>
            </a:r>
            <a:r>
              <a:rPr lang="es-419" dirty="0" smtClean="0"/>
              <a:t>Cambiar</a:t>
            </a:r>
          </a:p>
          <a:p>
            <a:r>
              <a:rPr lang="es-419" dirty="0" smtClean="0"/>
              <a:t>Visitacion</a:t>
            </a:r>
            <a:endParaRPr lang="es-ES" dirty="0"/>
          </a:p>
        </p:txBody>
      </p:sp>
      <p:sp>
        <p:nvSpPr>
          <p:cNvPr id="4" name="3 Rectángulo"/>
          <p:cNvSpPr/>
          <p:nvPr/>
        </p:nvSpPr>
        <p:spPr>
          <a:xfrm>
            <a:off x="903924" y="945270"/>
            <a:ext cx="7009355" cy="584775"/>
          </a:xfrm>
          <a:prstGeom prst="rect">
            <a:avLst/>
          </a:prstGeom>
        </p:spPr>
        <p:txBody>
          <a:bodyPr wrap="none">
            <a:spAutoFit/>
          </a:bodyPr>
          <a:lstStyle/>
          <a:p>
            <a:r>
              <a:rPr lang="es-419" sz="3200" dirty="0" smtClean="0"/>
              <a:t>INTERGRUPOS </a:t>
            </a:r>
            <a:r>
              <a:rPr lang="es-419" sz="3200" dirty="0" smtClean="0"/>
              <a:t>Medellín / Antioquia: </a:t>
            </a:r>
            <a:endParaRPr lang="es-ES" sz="3200" dirty="0"/>
          </a:p>
        </p:txBody>
      </p:sp>
    </p:spTree>
    <p:extLst>
      <p:ext uri="{BB962C8B-B14F-4D97-AF65-F5344CB8AC3E}">
        <p14:creationId xmlns:p14="http://schemas.microsoft.com/office/powerpoint/2010/main" xmlns="" val="18636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CUNDINAMARCA"/>
          <p:cNvPicPr>
            <a:picLocks noChangeAspect="1" noChangeArrowheads="1"/>
          </p:cNvPicPr>
          <p:nvPr/>
        </p:nvPicPr>
        <p:blipFill>
          <a:blip r:embed="rId2"/>
          <a:srcRect b="24813"/>
          <a:stretch>
            <a:fillRect/>
          </a:stretch>
        </p:blipFill>
        <p:spPr bwMode="auto">
          <a:xfrm>
            <a:off x="0" y="0"/>
            <a:ext cx="12192000" cy="5146766"/>
          </a:xfrm>
          <a:prstGeom prst="rect">
            <a:avLst/>
          </a:prstGeom>
          <a:noFill/>
        </p:spPr>
      </p:pic>
      <p:sp>
        <p:nvSpPr>
          <p:cNvPr id="5" name="4 CuadroTexto"/>
          <p:cNvSpPr txBox="1"/>
          <p:nvPr/>
        </p:nvSpPr>
        <p:spPr>
          <a:xfrm>
            <a:off x="2495007" y="-52252"/>
            <a:ext cx="7955280" cy="110799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s-CL" sz="6600" b="1" spc="150" dirty="0" err="1" smtClean="0">
                <a:ln w="11430"/>
                <a:solidFill>
                  <a:srgbClr val="FFFF00"/>
                </a:solidFill>
                <a:effectLst>
                  <a:outerShdw blurRad="25400" algn="tl" rotWithShape="0">
                    <a:srgbClr val="000000">
                      <a:alpha val="43000"/>
                    </a:srgbClr>
                  </a:outerShdw>
                </a:effectLst>
                <a:latin typeface="Arial" pitchFamily="34" charset="0"/>
                <a:cs typeface="Arial" pitchFamily="34" charset="0"/>
              </a:rPr>
              <a:t>Intergrupos</a:t>
            </a:r>
            <a:endParaRPr lang="es-ES" sz="6600" b="1" spc="150" dirty="0">
              <a:ln w="11430"/>
              <a:solidFill>
                <a:srgbClr val="FFFF00"/>
              </a:solidFill>
              <a:effectLst>
                <a:outerShdw blurRad="25400" algn="tl" rotWithShape="0">
                  <a:srgbClr val="000000">
                    <a:alpha val="43000"/>
                  </a:srgbClr>
                </a:outerShdw>
              </a:effectLst>
              <a:latin typeface="Arial" pitchFamily="34" charset="0"/>
              <a:cs typeface="Arial" pitchFamily="34" charset="0"/>
            </a:endParaRPr>
          </a:p>
        </p:txBody>
      </p:sp>
      <p:sp>
        <p:nvSpPr>
          <p:cNvPr id="6" name="5 CuadroTexto"/>
          <p:cNvSpPr txBox="1"/>
          <p:nvPr/>
        </p:nvSpPr>
        <p:spPr>
          <a:xfrm>
            <a:off x="516274" y="5362698"/>
            <a:ext cx="11150222" cy="369332"/>
          </a:xfrm>
          <a:prstGeom prst="rect">
            <a:avLst/>
          </a:prstGeom>
          <a:noFill/>
        </p:spPr>
        <p:txBody>
          <a:bodyPr wrap="square" rtlCol="0">
            <a:spAutoFit/>
          </a:bodyPr>
          <a:lstStyle/>
          <a:p>
            <a:r>
              <a:rPr lang="es-CO" dirty="0" smtClean="0">
                <a:solidFill>
                  <a:schemeClr val="bg2">
                    <a:lumMod val="25000"/>
                  </a:schemeClr>
                </a:solidFill>
              </a:rPr>
              <a:t>XXXXXXXX  </a:t>
            </a:r>
            <a:r>
              <a:rPr lang="es-CO" dirty="0" err="1" smtClean="0">
                <a:solidFill>
                  <a:schemeClr val="bg2">
                    <a:lumMod val="25000"/>
                  </a:schemeClr>
                </a:solidFill>
              </a:rPr>
              <a:t>xxxx</a:t>
            </a:r>
            <a:endParaRPr lang="es-CO" dirty="0">
              <a:solidFill>
                <a:schemeClr val="bg2">
                  <a:lumMod val="25000"/>
                </a:schemeClr>
              </a:solidFill>
            </a:endParaRPr>
          </a:p>
        </p:txBody>
      </p:sp>
      <p:sp>
        <p:nvSpPr>
          <p:cNvPr id="7" name="6 CuadroTexto"/>
          <p:cNvSpPr txBox="1"/>
          <p:nvPr/>
        </p:nvSpPr>
        <p:spPr>
          <a:xfrm>
            <a:off x="465909" y="622663"/>
            <a:ext cx="11482251" cy="156966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s-CL" sz="9600" b="1" spc="150" dirty="0" smtClean="0">
                <a:ln w="11430"/>
                <a:solidFill>
                  <a:schemeClr val="bg1"/>
                </a:solidFill>
                <a:effectLst>
                  <a:outerShdw blurRad="25400" algn="tl" rotWithShape="0">
                    <a:srgbClr val="000000">
                      <a:alpha val="43000"/>
                    </a:srgbClr>
                  </a:outerShdw>
                </a:effectLst>
                <a:latin typeface="Arial" pitchFamily="34" charset="0"/>
                <a:cs typeface="Arial" pitchFamily="34" charset="0"/>
              </a:rPr>
              <a:t>Cundinamarca</a:t>
            </a:r>
            <a:endParaRPr lang="es-ES" sz="9600" b="1" spc="150" dirty="0">
              <a:ln w="11430"/>
              <a:solidFill>
                <a:schemeClr val="bg1"/>
              </a:solidFill>
              <a:effectLst>
                <a:outerShdw blurRad="25400" algn="tl" rotWithShape="0">
                  <a:srgbClr val="000000">
                    <a:alpha val="43000"/>
                  </a:srgbClr>
                </a:outerShdw>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66651" y="1528355"/>
            <a:ext cx="9953898" cy="4924425"/>
          </a:xfrm>
          <a:prstGeom prst="rect">
            <a:avLst/>
          </a:prstGeom>
          <a:noFill/>
        </p:spPr>
        <p:txBody>
          <a:bodyPr wrap="square" rtlCol="0">
            <a:spAutoFit/>
          </a:bodyPr>
          <a:lstStyle/>
          <a:p>
            <a:pPr algn="just"/>
            <a:r>
              <a:rPr lang="es-419" sz="2000" dirty="0" smtClean="0"/>
              <a:t>Con respecto al año anterior nace 1 grupo y se reapertura 3 grupos  con respecto al año anterior con una asistencia entre 15 y 25 personas promedio realizando la recepción al recién llegado, entregando los kits de bienvenida y actualmente usando la Bienvenida dentro de la Modalidad de Coordinación sugerida en el Manual de Servicio</a:t>
            </a:r>
            <a:r>
              <a:rPr lang="es-419" sz="2000" dirty="0" smtClean="0"/>
              <a:t>.</a:t>
            </a:r>
          </a:p>
          <a:p>
            <a:pPr algn="just"/>
            <a:endParaRPr lang="es-419" dirty="0" smtClean="0"/>
          </a:p>
          <a:p>
            <a:r>
              <a:rPr lang="es-419" dirty="0" smtClean="0"/>
              <a:t>En este momento </a:t>
            </a:r>
            <a:r>
              <a:rPr lang="es-419" dirty="0" smtClean="0"/>
              <a:t>hay</a:t>
            </a:r>
          </a:p>
          <a:p>
            <a:r>
              <a:rPr lang="es-419" dirty="0" smtClean="0"/>
              <a:t> 1. Ave Fénix</a:t>
            </a:r>
          </a:p>
          <a:p>
            <a:pPr marL="342900" indent="-342900"/>
            <a:r>
              <a:rPr lang="es-419" dirty="0" smtClean="0"/>
              <a:t>2. Armonía</a:t>
            </a:r>
          </a:p>
          <a:p>
            <a:pPr marL="342900" indent="-342900"/>
            <a:r>
              <a:rPr lang="es-419" dirty="0" smtClean="0"/>
              <a:t>3. Colombia</a:t>
            </a:r>
          </a:p>
          <a:p>
            <a:pPr marL="342900" indent="-342900"/>
            <a:r>
              <a:rPr lang="es-419" dirty="0" smtClean="0"/>
              <a:t>4. Chico</a:t>
            </a:r>
          </a:p>
          <a:p>
            <a:pPr marL="342900" indent="-342900"/>
            <a:r>
              <a:rPr lang="es-419" dirty="0" smtClean="0"/>
              <a:t>5. La Esperanza</a:t>
            </a:r>
          </a:p>
          <a:p>
            <a:pPr marL="342900" indent="-342900"/>
            <a:r>
              <a:rPr lang="es-419" dirty="0" smtClean="0"/>
              <a:t>6. Fe </a:t>
            </a:r>
            <a:r>
              <a:rPr lang="es-419" dirty="0" smtClean="0"/>
              <a:t>y </a:t>
            </a:r>
            <a:r>
              <a:rPr lang="es-419" dirty="0" smtClean="0"/>
              <a:t>Acción</a:t>
            </a:r>
          </a:p>
          <a:p>
            <a:pPr marL="342900" indent="-342900"/>
            <a:r>
              <a:rPr lang="es-419" dirty="0" smtClean="0"/>
              <a:t>7. Liberación</a:t>
            </a:r>
          </a:p>
          <a:p>
            <a:pPr marL="342900" indent="-342900"/>
            <a:r>
              <a:rPr lang="es-419" dirty="0" smtClean="0"/>
              <a:t>8. Plenitud</a:t>
            </a:r>
          </a:p>
          <a:p>
            <a:pPr marL="342900" indent="-342900"/>
            <a:r>
              <a:rPr lang="es-419" dirty="0" smtClean="0"/>
              <a:t>9. Renacer Suba</a:t>
            </a:r>
          </a:p>
          <a:p>
            <a:pPr marL="342900" indent="-342900"/>
            <a:r>
              <a:rPr lang="es-419" dirty="0" smtClean="0"/>
              <a:t>10. Torcoroma</a:t>
            </a:r>
          </a:p>
          <a:p>
            <a:pPr marL="342900" indent="-342900"/>
            <a:r>
              <a:rPr lang="es-419" dirty="0" smtClean="0"/>
              <a:t>11. Vida </a:t>
            </a:r>
            <a:r>
              <a:rPr lang="es-419" dirty="0" smtClean="0"/>
              <a:t>Nueva</a:t>
            </a:r>
            <a:endParaRPr lang="es-ES" dirty="0"/>
          </a:p>
        </p:txBody>
      </p:sp>
      <p:sp>
        <p:nvSpPr>
          <p:cNvPr id="4" name="3 Rectángulo"/>
          <p:cNvSpPr/>
          <p:nvPr/>
        </p:nvSpPr>
        <p:spPr>
          <a:xfrm>
            <a:off x="903924" y="762390"/>
            <a:ext cx="5907708" cy="584775"/>
          </a:xfrm>
          <a:prstGeom prst="rect">
            <a:avLst/>
          </a:prstGeom>
        </p:spPr>
        <p:txBody>
          <a:bodyPr wrap="none">
            <a:spAutoFit/>
          </a:bodyPr>
          <a:lstStyle/>
          <a:p>
            <a:r>
              <a:rPr lang="es-419" sz="3200" dirty="0" smtClean="0"/>
              <a:t>INTERGRUPOS </a:t>
            </a:r>
            <a:r>
              <a:rPr lang="es-419" sz="3200" dirty="0" smtClean="0"/>
              <a:t>Cundinamarca: </a:t>
            </a:r>
            <a:endParaRPr lang="es-ES" sz="3200" dirty="0"/>
          </a:p>
        </p:txBody>
      </p:sp>
      <p:sp>
        <p:nvSpPr>
          <p:cNvPr id="5" name="4 CuadroTexto"/>
          <p:cNvSpPr txBox="1"/>
          <p:nvPr/>
        </p:nvSpPr>
        <p:spPr>
          <a:xfrm>
            <a:off x="7537269" y="4049486"/>
            <a:ext cx="3331029"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419" dirty="0" smtClean="0"/>
              <a:t>Los grupos creados recientemente son: Luz y Esperanza y los grupos de reapertura son: el grupo Despertar Kennedy el 28 de febrero de 2019 y de los Institucionales son: Labradores y Regalo de Vida.</a:t>
            </a:r>
            <a:endParaRPr lang="es-ES" dirty="0"/>
          </a:p>
        </p:txBody>
      </p:sp>
    </p:spTree>
    <p:extLst>
      <p:ext uri="{BB962C8B-B14F-4D97-AF65-F5344CB8AC3E}">
        <p14:creationId xmlns:p14="http://schemas.microsoft.com/office/powerpoint/2010/main" xmlns="" val="186360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Resultado de imagen para bolivar catrtafena"/>
          <p:cNvPicPr>
            <a:picLocks noChangeAspect="1" noChangeArrowheads="1"/>
          </p:cNvPicPr>
          <p:nvPr/>
        </p:nvPicPr>
        <p:blipFill>
          <a:blip r:embed="rId2"/>
          <a:srcRect t="2731" b="12185"/>
          <a:stretch>
            <a:fillRect/>
          </a:stretch>
        </p:blipFill>
        <p:spPr bwMode="auto">
          <a:xfrm>
            <a:off x="0" y="-2"/>
            <a:ext cx="12241526" cy="5290457"/>
          </a:xfrm>
          <a:prstGeom prst="rect">
            <a:avLst/>
          </a:prstGeom>
          <a:noFill/>
        </p:spPr>
      </p:pic>
      <p:sp>
        <p:nvSpPr>
          <p:cNvPr id="5" name="4 CuadroTexto"/>
          <p:cNvSpPr txBox="1"/>
          <p:nvPr/>
        </p:nvSpPr>
        <p:spPr>
          <a:xfrm>
            <a:off x="2495007" y="-52252"/>
            <a:ext cx="7955280" cy="110799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s-CL" sz="6600" b="1" spc="150" dirty="0" err="1" smtClean="0">
                <a:ln w="11430"/>
                <a:solidFill>
                  <a:srgbClr val="FFFF00"/>
                </a:solidFill>
                <a:effectLst>
                  <a:outerShdw blurRad="25400" algn="tl" rotWithShape="0">
                    <a:srgbClr val="000000">
                      <a:alpha val="43000"/>
                    </a:srgbClr>
                  </a:outerShdw>
                </a:effectLst>
                <a:latin typeface="Arial" pitchFamily="34" charset="0"/>
                <a:cs typeface="Arial" pitchFamily="34" charset="0"/>
              </a:rPr>
              <a:t>Intergrupos</a:t>
            </a:r>
            <a:endParaRPr lang="es-ES" sz="6600" b="1" spc="150" dirty="0">
              <a:ln w="11430"/>
              <a:solidFill>
                <a:srgbClr val="FFFF00"/>
              </a:solidFill>
              <a:effectLst>
                <a:outerShdw blurRad="25400" algn="tl" rotWithShape="0">
                  <a:srgbClr val="000000">
                    <a:alpha val="43000"/>
                  </a:srgbClr>
                </a:outerShdw>
              </a:effectLst>
              <a:latin typeface="Arial" pitchFamily="34" charset="0"/>
              <a:cs typeface="Arial" pitchFamily="34" charset="0"/>
            </a:endParaRPr>
          </a:p>
        </p:txBody>
      </p:sp>
      <p:sp>
        <p:nvSpPr>
          <p:cNvPr id="6" name="5 CuadroTexto"/>
          <p:cNvSpPr txBox="1"/>
          <p:nvPr/>
        </p:nvSpPr>
        <p:spPr>
          <a:xfrm>
            <a:off x="516274" y="5362698"/>
            <a:ext cx="11150222" cy="369332"/>
          </a:xfrm>
          <a:prstGeom prst="rect">
            <a:avLst/>
          </a:prstGeom>
          <a:noFill/>
        </p:spPr>
        <p:txBody>
          <a:bodyPr wrap="square" rtlCol="0">
            <a:spAutoFit/>
          </a:bodyPr>
          <a:lstStyle/>
          <a:p>
            <a:r>
              <a:rPr lang="es-CO" dirty="0" smtClean="0">
                <a:solidFill>
                  <a:schemeClr val="bg2">
                    <a:lumMod val="25000"/>
                  </a:schemeClr>
                </a:solidFill>
              </a:rPr>
              <a:t>XXXXXXXX  </a:t>
            </a:r>
            <a:r>
              <a:rPr lang="es-CO" dirty="0" err="1" smtClean="0">
                <a:solidFill>
                  <a:schemeClr val="bg2">
                    <a:lumMod val="25000"/>
                  </a:schemeClr>
                </a:solidFill>
              </a:rPr>
              <a:t>xxxx</a:t>
            </a:r>
            <a:endParaRPr lang="es-CO" dirty="0">
              <a:solidFill>
                <a:schemeClr val="bg2">
                  <a:lumMod val="25000"/>
                </a:schemeClr>
              </a:solidFill>
            </a:endParaRPr>
          </a:p>
        </p:txBody>
      </p:sp>
      <p:sp>
        <p:nvSpPr>
          <p:cNvPr id="7" name="6 CuadroTexto"/>
          <p:cNvSpPr txBox="1"/>
          <p:nvPr/>
        </p:nvSpPr>
        <p:spPr>
          <a:xfrm>
            <a:off x="1476103" y="727166"/>
            <a:ext cx="6213565" cy="1862048"/>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s-CL" sz="11500" b="1" spc="150" dirty="0" smtClean="0">
                <a:ln w="11430"/>
                <a:solidFill>
                  <a:schemeClr val="bg1"/>
                </a:solidFill>
                <a:effectLst>
                  <a:outerShdw blurRad="25400" algn="tl" rotWithShape="0">
                    <a:srgbClr val="000000">
                      <a:alpha val="43000"/>
                    </a:srgbClr>
                  </a:outerShdw>
                </a:effectLst>
                <a:latin typeface="Arial" pitchFamily="34" charset="0"/>
                <a:cs typeface="Arial" pitchFamily="34" charset="0"/>
              </a:rPr>
              <a:t>Bolívar</a:t>
            </a:r>
            <a:endParaRPr lang="es-ES" sz="23900" b="1" spc="150" dirty="0">
              <a:ln w="11430"/>
              <a:solidFill>
                <a:schemeClr val="bg1"/>
              </a:solidFill>
              <a:effectLst>
                <a:outerShdw blurRad="25400" algn="tl" rotWithShape="0">
                  <a:srgbClr val="000000">
                    <a:alpha val="43000"/>
                  </a:srgbClr>
                </a:outerShdw>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66651" y="1528355"/>
            <a:ext cx="9953898" cy="4924425"/>
          </a:xfrm>
          <a:prstGeom prst="rect">
            <a:avLst/>
          </a:prstGeom>
          <a:noFill/>
        </p:spPr>
        <p:txBody>
          <a:bodyPr wrap="square" rtlCol="0">
            <a:spAutoFit/>
          </a:bodyPr>
          <a:lstStyle/>
          <a:p>
            <a:pPr algn="just"/>
            <a:r>
              <a:rPr lang="es-419" sz="2000" dirty="0" smtClean="0"/>
              <a:t>Con respecto al año anterior nace 1 grupo y se reapertura 3 grupos  con respecto al año anterior con una asistencia entre 15 y 25 personas promedio realizando la recepción al recién llegado, entregando los kits de bienvenida y actualmente usando la Bienvenida dentro de la Modalidad de Coordinación sugerida en el Manual de Servicio</a:t>
            </a:r>
            <a:r>
              <a:rPr lang="es-419" sz="2000" dirty="0" smtClean="0"/>
              <a:t>.</a:t>
            </a:r>
          </a:p>
          <a:p>
            <a:pPr algn="just"/>
            <a:endParaRPr lang="es-419" dirty="0" smtClean="0"/>
          </a:p>
          <a:p>
            <a:r>
              <a:rPr lang="es-419" dirty="0" smtClean="0"/>
              <a:t>En este momento </a:t>
            </a:r>
            <a:r>
              <a:rPr lang="es-419" dirty="0" smtClean="0"/>
              <a:t>hay</a:t>
            </a:r>
          </a:p>
          <a:p>
            <a:r>
              <a:rPr lang="es-419" dirty="0" smtClean="0"/>
              <a:t> 1. Ave Fénix</a:t>
            </a:r>
          </a:p>
          <a:p>
            <a:pPr marL="342900" indent="-342900"/>
            <a:r>
              <a:rPr lang="es-419" dirty="0" smtClean="0"/>
              <a:t>2. Armonía</a:t>
            </a:r>
          </a:p>
          <a:p>
            <a:pPr marL="342900" indent="-342900"/>
            <a:r>
              <a:rPr lang="es-419" dirty="0" smtClean="0"/>
              <a:t>3. Colombia</a:t>
            </a:r>
          </a:p>
          <a:p>
            <a:pPr marL="342900" indent="-342900"/>
            <a:r>
              <a:rPr lang="es-419" dirty="0" smtClean="0"/>
              <a:t>4. Chico</a:t>
            </a:r>
          </a:p>
          <a:p>
            <a:pPr marL="342900" indent="-342900"/>
            <a:r>
              <a:rPr lang="es-419" dirty="0" smtClean="0"/>
              <a:t>5. La Esperanza</a:t>
            </a:r>
          </a:p>
          <a:p>
            <a:pPr marL="342900" indent="-342900"/>
            <a:r>
              <a:rPr lang="es-419" dirty="0" smtClean="0"/>
              <a:t>6. Fe </a:t>
            </a:r>
            <a:r>
              <a:rPr lang="es-419" dirty="0" smtClean="0"/>
              <a:t>y </a:t>
            </a:r>
            <a:r>
              <a:rPr lang="es-419" dirty="0" smtClean="0"/>
              <a:t>Acción</a:t>
            </a:r>
          </a:p>
          <a:p>
            <a:pPr marL="342900" indent="-342900"/>
            <a:r>
              <a:rPr lang="es-419" dirty="0" smtClean="0"/>
              <a:t>7. Liberación</a:t>
            </a:r>
          </a:p>
          <a:p>
            <a:pPr marL="342900" indent="-342900"/>
            <a:r>
              <a:rPr lang="es-419" dirty="0" smtClean="0"/>
              <a:t>8. Plenitud</a:t>
            </a:r>
          </a:p>
          <a:p>
            <a:pPr marL="342900" indent="-342900"/>
            <a:r>
              <a:rPr lang="es-419" dirty="0" smtClean="0"/>
              <a:t>9. Renacer Suba</a:t>
            </a:r>
          </a:p>
          <a:p>
            <a:pPr marL="342900" indent="-342900"/>
            <a:r>
              <a:rPr lang="es-419" dirty="0" smtClean="0"/>
              <a:t>10. Torcoroma</a:t>
            </a:r>
          </a:p>
          <a:p>
            <a:pPr marL="342900" indent="-342900"/>
            <a:r>
              <a:rPr lang="es-419" dirty="0" smtClean="0"/>
              <a:t>11. Vida </a:t>
            </a:r>
            <a:r>
              <a:rPr lang="es-419" dirty="0" smtClean="0"/>
              <a:t>Nueva</a:t>
            </a:r>
            <a:endParaRPr lang="es-ES" dirty="0"/>
          </a:p>
        </p:txBody>
      </p:sp>
      <p:sp>
        <p:nvSpPr>
          <p:cNvPr id="4" name="3 Rectángulo"/>
          <p:cNvSpPr/>
          <p:nvPr/>
        </p:nvSpPr>
        <p:spPr>
          <a:xfrm>
            <a:off x="903924" y="762390"/>
            <a:ext cx="5094215" cy="584775"/>
          </a:xfrm>
          <a:prstGeom prst="rect">
            <a:avLst/>
          </a:prstGeom>
        </p:spPr>
        <p:txBody>
          <a:bodyPr wrap="none">
            <a:spAutoFit/>
          </a:bodyPr>
          <a:lstStyle/>
          <a:p>
            <a:r>
              <a:rPr lang="es-419" sz="3200" dirty="0" smtClean="0"/>
              <a:t>INTERGRUPOS </a:t>
            </a:r>
            <a:r>
              <a:rPr lang="es-419" sz="3200" dirty="0" smtClean="0"/>
              <a:t>Cartagena: </a:t>
            </a:r>
            <a:endParaRPr lang="es-ES" sz="3200" dirty="0"/>
          </a:p>
        </p:txBody>
      </p:sp>
      <p:sp>
        <p:nvSpPr>
          <p:cNvPr id="5" name="4 CuadroTexto"/>
          <p:cNvSpPr txBox="1"/>
          <p:nvPr/>
        </p:nvSpPr>
        <p:spPr>
          <a:xfrm>
            <a:off x="7537269" y="4049486"/>
            <a:ext cx="3331029"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419" dirty="0" smtClean="0"/>
              <a:t>Los grupos creados recientemente son: Luz y Esperanza y los grupos de reapertura son: el grupo Despertar Kennedy el 28 de febrero de 2019 y de los Institucionales son: Labradores y Regalo de Vida.</a:t>
            </a:r>
            <a:endParaRPr lang="es-ES" dirty="0"/>
          </a:p>
        </p:txBody>
      </p:sp>
    </p:spTree>
    <p:extLst>
      <p:ext uri="{BB962C8B-B14F-4D97-AF65-F5344CB8AC3E}">
        <p14:creationId xmlns:p14="http://schemas.microsoft.com/office/powerpoint/2010/main" xmlns="" val="186360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Resultado de imagen para tolima ibague"/>
          <p:cNvPicPr>
            <a:picLocks noChangeAspect="1" noChangeArrowheads="1"/>
          </p:cNvPicPr>
          <p:nvPr/>
        </p:nvPicPr>
        <p:blipFill>
          <a:blip r:embed="rId2"/>
          <a:srcRect t="14857" b="22667"/>
          <a:stretch>
            <a:fillRect/>
          </a:stretch>
        </p:blipFill>
        <p:spPr bwMode="auto">
          <a:xfrm>
            <a:off x="-1" y="0"/>
            <a:ext cx="12182709" cy="5708469"/>
          </a:xfrm>
          <a:prstGeom prst="rect">
            <a:avLst/>
          </a:prstGeom>
          <a:noFill/>
        </p:spPr>
      </p:pic>
      <p:sp>
        <p:nvSpPr>
          <p:cNvPr id="5" name="4 CuadroTexto"/>
          <p:cNvSpPr txBox="1"/>
          <p:nvPr/>
        </p:nvSpPr>
        <p:spPr>
          <a:xfrm>
            <a:off x="4833259" y="3370217"/>
            <a:ext cx="7955280" cy="110799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s-CL" sz="6600" b="1" spc="150" dirty="0" err="1" smtClean="0">
                <a:ln w="11430"/>
                <a:solidFill>
                  <a:srgbClr val="FFFF00"/>
                </a:solidFill>
                <a:effectLst>
                  <a:outerShdw blurRad="25400" algn="tl" rotWithShape="0">
                    <a:srgbClr val="000000">
                      <a:alpha val="43000"/>
                    </a:srgbClr>
                  </a:outerShdw>
                </a:effectLst>
                <a:latin typeface="Arial" pitchFamily="34" charset="0"/>
                <a:cs typeface="Arial" pitchFamily="34" charset="0"/>
              </a:rPr>
              <a:t>Intergrupos</a:t>
            </a:r>
            <a:endParaRPr lang="es-ES" sz="6600" b="1" spc="150" dirty="0">
              <a:ln w="11430"/>
              <a:solidFill>
                <a:srgbClr val="FFFF00"/>
              </a:solidFill>
              <a:effectLst>
                <a:outerShdw blurRad="25400" algn="tl" rotWithShape="0">
                  <a:srgbClr val="000000">
                    <a:alpha val="43000"/>
                  </a:srgbClr>
                </a:outerShdw>
              </a:effectLst>
              <a:latin typeface="Arial" pitchFamily="34" charset="0"/>
              <a:cs typeface="Arial" pitchFamily="34" charset="0"/>
            </a:endParaRPr>
          </a:p>
        </p:txBody>
      </p:sp>
      <p:sp>
        <p:nvSpPr>
          <p:cNvPr id="6" name="5 CuadroTexto"/>
          <p:cNvSpPr txBox="1"/>
          <p:nvPr/>
        </p:nvSpPr>
        <p:spPr>
          <a:xfrm>
            <a:off x="529337" y="5898275"/>
            <a:ext cx="11150222" cy="369332"/>
          </a:xfrm>
          <a:prstGeom prst="rect">
            <a:avLst/>
          </a:prstGeom>
          <a:noFill/>
        </p:spPr>
        <p:txBody>
          <a:bodyPr wrap="square" rtlCol="0">
            <a:spAutoFit/>
          </a:bodyPr>
          <a:lstStyle/>
          <a:p>
            <a:r>
              <a:rPr lang="es-CO" dirty="0" smtClean="0">
                <a:solidFill>
                  <a:schemeClr val="bg2">
                    <a:lumMod val="25000"/>
                  </a:schemeClr>
                </a:solidFill>
              </a:rPr>
              <a:t>XXXXXXXX  </a:t>
            </a:r>
            <a:r>
              <a:rPr lang="es-CO" dirty="0" err="1" smtClean="0">
                <a:solidFill>
                  <a:schemeClr val="bg2">
                    <a:lumMod val="25000"/>
                  </a:schemeClr>
                </a:solidFill>
              </a:rPr>
              <a:t>xxxx</a:t>
            </a:r>
            <a:endParaRPr lang="es-CO" dirty="0">
              <a:solidFill>
                <a:schemeClr val="bg2">
                  <a:lumMod val="25000"/>
                </a:schemeClr>
              </a:solidFill>
            </a:endParaRPr>
          </a:p>
        </p:txBody>
      </p:sp>
      <p:sp>
        <p:nvSpPr>
          <p:cNvPr id="7" name="6 CuadroTexto"/>
          <p:cNvSpPr txBox="1"/>
          <p:nvPr/>
        </p:nvSpPr>
        <p:spPr>
          <a:xfrm>
            <a:off x="4898571" y="4149634"/>
            <a:ext cx="5651863" cy="1323439"/>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s-CL" sz="8000" b="1" spc="150" dirty="0" smtClean="0">
                <a:ln w="11430"/>
                <a:solidFill>
                  <a:schemeClr val="bg1"/>
                </a:solidFill>
                <a:effectLst>
                  <a:outerShdw blurRad="25400" algn="tl" rotWithShape="0">
                    <a:srgbClr val="000000">
                      <a:alpha val="43000"/>
                    </a:srgbClr>
                  </a:outerShdw>
                </a:effectLst>
                <a:latin typeface="Arial" pitchFamily="34" charset="0"/>
                <a:cs typeface="Arial" pitchFamily="34" charset="0"/>
              </a:rPr>
              <a:t>Tolima</a:t>
            </a:r>
            <a:endParaRPr lang="es-ES" sz="13800" b="1" spc="150" dirty="0">
              <a:ln w="11430"/>
              <a:solidFill>
                <a:schemeClr val="bg1"/>
              </a:solidFill>
              <a:effectLst>
                <a:outerShdw blurRad="25400" algn="tl" rotWithShape="0">
                  <a:srgbClr val="000000">
                    <a:alpha val="43000"/>
                  </a:srgbClr>
                </a:outerShdw>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648</TotalTime>
  <Words>1169</Words>
  <Application>Microsoft Office PowerPoint</Application>
  <PresentationFormat>Personalizado</PresentationFormat>
  <Paragraphs>154</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Flujo</vt:lpstr>
      <vt:lpstr>25 Años  Codependientes Anónimos Colombia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SENA</dc:creator>
  <cp:lastModifiedBy>Windows User</cp:lastModifiedBy>
  <cp:revision>23</cp:revision>
  <dcterms:created xsi:type="dcterms:W3CDTF">2019-08-30T16:08:02Z</dcterms:created>
  <dcterms:modified xsi:type="dcterms:W3CDTF">2019-09-05T17:20:44Z</dcterms:modified>
</cp:coreProperties>
</file>