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78" r:id="rId5"/>
    <p:sldId id="260" r:id="rId6"/>
    <p:sldId id="263" r:id="rId7"/>
    <p:sldId id="277" r:id="rId8"/>
    <p:sldId id="261" r:id="rId9"/>
    <p:sldId id="267" r:id="rId10"/>
    <p:sldId id="264" r:id="rId11"/>
    <p:sldId id="266" r:id="rId12"/>
    <p:sldId id="265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80" r:id="rId23"/>
    <p:sldId id="279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1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2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sz="4800" b="1" dirty="0" smtClean="0">
                <a:solidFill>
                  <a:srgbClr val="6712D8"/>
                </a:solidFill>
              </a:rPr>
              <a:t>Viviendo el Programa de CoDA desde el primer día</a:t>
            </a:r>
            <a:endParaRPr lang="es-CO" sz="4800" b="1" dirty="0">
              <a:solidFill>
                <a:srgbClr val="6712D8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es-CO" dirty="0" smtClean="0">
                <a:solidFill>
                  <a:srgbClr val="6712D8"/>
                </a:solidFill>
              </a:rPr>
              <a:t>Adriana A</a:t>
            </a:r>
            <a:endParaRPr lang="es-CO" dirty="0" smtClean="0">
              <a:solidFill>
                <a:srgbClr val="6712D8"/>
              </a:solidFill>
            </a:endParaRPr>
          </a:p>
          <a:p>
            <a:pPr algn="r"/>
            <a:r>
              <a:rPr lang="es-CO" dirty="0" smtClean="0">
                <a:solidFill>
                  <a:srgbClr val="6712D8"/>
                </a:solidFill>
              </a:rPr>
              <a:t>Grupo Armonía - Bogotá</a:t>
            </a:r>
            <a:endParaRPr lang="es-CO" dirty="0">
              <a:solidFill>
                <a:srgbClr val="6712D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cepción De Bienvenidos En Español Ilustración del Vector - Ilustración de  caracteres, tarjeta: 107156049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1" b="7636"/>
          <a:stretch>
            <a:fillRect/>
          </a:stretch>
        </p:blipFill>
        <p:spPr bwMode="auto">
          <a:xfrm>
            <a:off x="239486" y="0"/>
            <a:ext cx="1169125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Oración de la Serenidad</a:t>
            </a:r>
            <a:endParaRPr lang="es-CO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Dios, concédeme la serenidad para aceptar las cosas 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que </a:t>
            </a:r>
            <a:r>
              <a:rPr lang="es-CO" sz="2500" dirty="0" smtClean="0">
                <a:solidFill>
                  <a:srgbClr val="6712D8"/>
                </a:solidFill>
              </a:rPr>
              <a:t>no puedo cambiar, 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valor para cambiar aquellas que sí puedo 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y sabiduría para reconocer la diferencia.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 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Concédeme paciencia con los cambios que toman tiempo, 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gratitud por todo lo que tengo, 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tolerancia con los que tienen diferentes conflictos </a:t>
            </a:r>
            <a:endParaRPr lang="es-CO" sz="2500" dirty="0" smtClean="0">
              <a:solidFill>
                <a:srgbClr val="6712D8"/>
              </a:solidFill>
            </a:endParaRPr>
          </a:p>
          <a:p>
            <a:pPr marL="0" indent="0" algn="ctr">
              <a:buNone/>
            </a:pPr>
            <a:r>
              <a:rPr lang="es-CO" sz="2500" dirty="0" smtClean="0">
                <a:solidFill>
                  <a:srgbClr val="6712D8"/>
                </a:solidFill>
              </a:rPr>
              <a:t>y la fuerza para levantarme e intentarlo de nuevo, un día a la vez. </a:t>
            </a:r>
            <a:endParaRPr lang="es-CO" sz="2500" dirty="0">
              <a:solidFill>
                <a:srgbClr val="6712D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"/>
            <a:ext cx="12219214" cy="6842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/>
          </p:cNvPicPr>
          <p:nvPr>
            <p:ph idx="1"/>
          </p:nvPr>
        </p:nvPicPr>
        <p:blipFill rotWithShape="1">
          <a:blip r:embed="rId1"/>
          <a:srcRect l="22504" t="21437" r="8698" b="13885"/>
          <a:stretch>
            <a:fillRect/>
          </a:stretch>
        </p:blipFill>
        <p:spPr bwMode="auto">
          <a:xfrm>
            <a:off x="-87086" y="0"/>
            <a:ext cx="12279086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00B0F0"/>
                </a:solidFill>
              </a:rPr>
              <a:t>OTRAS HERRAMIENTAS DE RECUPERACIÓN</a:t>
            </a:r>
            <a:endParaRPr lang="es-CO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dirty="0" smtClean="0"/>
              <a:t>Herramientas</a:t>
            </a:r>
            <a:endParaRPr lang="es-CO" dirty="0" smtClean="0"/>
          </a:p>
          <a:p>
            <a:r>
              <a:rPr lang="es-CO" dirty="0" smtClean="0"/>
              <a:t>Oraciones (Pasos, Tradiciones, Servicio, Serenidad etc.)</a:t>
            </a:r>
            <a:endParaRPr lang="es-CO" dirty="0" smtClean="0"/>
          </a:p>
          <a:p>
            <a:r>
              <a:rPr lang="es-CO" dirty="0" smtClean="0"/>
              <a:t>Literatura</a:t>
            </a:r>
            <a:endParaRPr lang="es-CO" dirty="0" smtClean="0"/>
          </a:p>
          <a:p>
            <a:r>
              <a:rPr lang="es-CO" dirty="0" smtClean="0"/>
              <a:t>Compañeros (el poder de los 5)</a:t>
            </a:r>
            <a:endParaRPr lang="es-CO" dirty="0" smtClean="0"/>
          </a:p>
          <a:p>
            <a:r>
              <a:rPr lang="es-CO" dirty="0" smtClean="0"/>
              <a:t>Afirmaciones</a:t>
            </a:r>
            <a:endParaRPr lang="es-CO" dirty="0" smtClean="0"/>
          </a:p>
          <a:p>
            <a:r>
              <a:rPr lang="es-CO" dirty="0" smtClean="0"/>
              <a:t>Gratitud</a:t>
            </a:r>
            <a:endParaRPr lang="es-CO" dirty="0" smtClean="0"/>
          </a:p>
          <a:p>
            <a:r>
              <a:rPr lang="es-CO" dirty="0" smtClean="0"/>
              <a:t>Encuentros (convenciones, talleres, charlas, actividades)</a:t>
            </a:r>
            <a:endParaRPr lang="es-CO" dirty="0" smtClean="0"/>
          </a:p>
          <a:p>
            <a:r>
              <a:rPr lang="es-CO" dirty="0" smtClean="0"/>
              <a:t>Tecnología</a:t>
            </a:r>
            <a:endParaRPr lang="es-CO" dirty="0" smtClean="0"/>
          </a:p>
          <a:p>
            <a:r>
              <a:rPr lang="es-CO" dirty="0" smtClean="0"/>
              <a:t>Lemas</a:t>
            </a:r>
            <a:endParaRPr lang="es-CO" dirty="0" smtClean="0"/>
          </a:p>
          <a:p>
            <a:endParaRPr lang="es-CO" dirty="0" smtClean="0"/>
          </a:p>
          <a:p>
            <a:endParaRPr lang="es-CO" dirty="0" smtClean="0"/>
          </a:p>
          <a:p>
            <a:endParaRPr lang="es-CO" dirty="0" smtClean="0"/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230582" y="1930730"/>
            <a:ext cx="81583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Nuestro primer día en CoDA</a:t>
            </a:r>
            <a:endParaRPr lang="es-CO" sz="44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s-CO" sz="4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s-CO" sz="4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¿Por qu</a:t>
            </a:r>
            <a:r>
              <a:rPr lang="es-CO" sz="4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é</a:t>
            </a:r>
            <a:r>
              <a:rPr lang="es-CO" sz="4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llegamos?</a:t>
            </a:r>
            <a:endParaRPr lang="es-CO" sz="44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s-CO" sz="4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¿Cómo nos sentíamos?</a:t>
            </a:r>
            <a:endParaRPr lang="es-CO" sz="44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02228" y="1276002"/>
            <a:ext cx="8610600" cy="1293028"/>
          </a:xfrm>
        </p:spPr>
        <p:txBody>
          <a:bodyPr/>
          <a:lstStyle/>
          <a:p>
            <a:r>
              <a:rPr lang="es-CO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¿Por qué nos quedamos? </a:t>
            </a:r>
            <a:br>
              <a:rPr lang="es-CO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sz="3200" dirty="0" smtClean="0">
                <a:solidFill>
                  <a:schemeClr val="accent4">
                    <a:lumMod val="75000"/>
                  </a:schemeClr>
                </a:solidFill>
              </a:rPr>
              <a:t>1. </a:t>
            </a:r>
            <a:endParaRPr lang="es-CO" sz="32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s-CO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2.</a:t>
            </a:r>
            <a:endParaRPr lang="es-CO" sz="32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CO" sz="3200" dirty="0" smtClean="0">
                <a:solidFill>
                  <a:srgbClr val="00B050"/>
                </a:solidFill>
              </a:rPr>
              <a:t>3.</a:t>
            </a:r>
            <a:endParaRPr lang="es-CO" sz="3200" dirty="0" smtClean="0">
              <a:solidFill>
                <a:srgbClr val="00B050"/>
              </a:solidFill>
            </a:endParaRPr>
          </a:p>
          <a:p>
            <a:r>
              <a:rPr lang="es-CO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4.</a:t>
            </a:r>
            <a:endParaRPr lang="es-CO" sz="32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CO" sz="3200" dirty="0" smtClean="0">
                <a:solidFill>
                  <a:srgbClr val="FFC000"/>
                </a:solidFill>
              </a:rPr>
              <a:t>5.</a:t>
            </a:r>
            <a:endParaRPr lang="es-CO" sz="3200" dirty="0" smtClean="0">
              <a:solidFill>
                <a:srgbClr val="FFC000"/>
              </a:solidFill>
            </a:endParaRPr>
          </a:p>
          <a:p>
            <a:r>
              <a:rPr lang="es-CO" sz="3200" dirty="0" smtClean="0">
                <a:solidFill>
                  <a:schemeClr val="accent5">
                    <a:lumMod val="75000"/>
                  </a:schemeClr>
                </a:solidFill>
              </a:rPr>
              <a:t>6.</a:t>
            </a:r>
            <a:endParaRPr lang="es-CO" sz="32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6572" y="1349829"/>
            <a:ext cx="11277600" cy="5279571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s-CO" dirty="0" smtClean="0"/>
              <a:t>Comenzamos el camino con nuestra primera reunión</a:t>
            </a:r>
            <a:endParaRPr lang="es-CO" dirty="0" smtClean="0"/>
          </a:p>
          <a:p>
            <a:pPr lvl="1" algn="just">
              <a:lnSpc>
                <a:spcPct val="120000"/>
              </a:lnSpc>
            </a:pPr>
            <a:r>
              <a:rPr lang="es-CO" sz="2200" dirty="0" smtClean="0"/>
              <a:t>Escuchamos, aprendemos sobre conductas codependientes</a:t>
            </a:r>
            <a:endParaRPr lang="es-CO" sz="2200" dirty="0" smtClean="0"/>
          </a:p>
          <a:p>
            <a:pPr lvl="1" algn="just">
              <a:lnSpc>
                <a:spcPct val="120000"/>
              </a:lnSpc>
            </a:pPr>
            <a:r>
              <a:rPr lang="es-CO" sz="2200" dirty="0"/>
              <a:t>compartimos nuestro dolor y </a:t>
            </a:r>
            <a:r>
              <a:rPr lang="es-CO" sz="2200" dirty="0" smtClean="0"/>
              <a:t>vivencias</a:t>
            </a:r>
            <a:endParaRPr lang="es-CO" sz="2200" dirty="0" smtClean="0"/>
          </a:p>
          <a:p>
            <a:pPr algn="just">
              <a:lnSpc>
                <a:spcPct val="120000"/>
              </a:lnSpc>
            </a:pPr>
            <a:r>
              <a:rPr lang="es-CO" b="1" dirty="0"/>
              <a:t>Compartir en las reuniones</a:t>
            </a:r>
            <a:endParaRPr lang="es-CO" b="1" dirty="0"/>
          </a:p>
          <a:p>
            <a:pPr lvl="1" algn="just">
              <a:lnSpc>
                <a:spcPct val="120000"/>
              </a:lnSpc>
            </a:pPr>
            <a:r>
              <a:rPr lang="es-CO" sz="2200" dirty="0"/>
              <a:t>PS</a:t>
            </a:r>
            <a:endParaRPr lang="es-CO" sz="2200" dirty="0"/>
          </a:p>
          <a:p>
            <a:pPr lvl="1" algn="just">
              <a:lnSpc>
                <a:spcPct val="120000"/>
              </a:lnSpc>
            </a:pPr>
            <a:r>
              <a:rPr lang="es-CO" sz="2200" dirty="0"/>
              <a:t>Lugar seguro</a:t>
            </a:r>
            <a:endParaRPr lang="es-CO" sz="2200" dirty="0"/>
          </a:p>
          <a:p>
            <a:pPr lvl="1" algn="just">
              <a:lnSpc>
                <a:spcPct val="120000"/>
              </a:lnSpc>
            </a:pPr>
            <a:r>
              <a:rPr lang="es-CO" sz="2200" dirty="0"/>
              <a:t>Identificación</a:t>
            </a:r>
            <a:endParaRPr lang="es-CO" sz="2200" dirty="0"/>
          </a:p>
          <a:p>
            <a:pPr lvl="1" algn="just">
              <a:lnSpc>
                <a:spcPct val="120000"/>
              </a:lnSpc>
            </a:pPr>
            <a:r>
              <a:rPr lang="es-CO" sz="2200" dirty="0"/>
              <a:t>Respetar a los </a:t>
            </a:r>
            <a:r>
              <a:rPr lang="es-CO" sz="2200" dirty="0" smtClean="0"/>
              <a:t>demás – </a:t>
            </a:r>
            <a:r>
              <a:rPr lang="es-CO" sz="2200" dirty="0"/>
              <a:t>comunicación cruzada </a:t>
            </a:r>
            <a:r>
              <a:rPr lang="es-CO" sz="2200" dirty="0" smtClean="0"/>
              <a:t>– tiempo </a:t>
            </a:r>
            <a:r>
              <a:rPr lang="es-CO" sz="2200" dirty="0"/>
              <a:t>(límites)</a:t>
            </a:r>
            <a:endParaRPr lang="es-CO" sz="2200" dirty="0"/>
          </a:p>
          <a:p>
            <a:pPr lvl="1" algn="just">
              <a:lnSpc>
                <a:spcPct val="120000"/>
              </a:lnSpc>
            </a:pPr>
            <a:r>
              <a:rPr lang="es-CO" sz="2200" b="1" dirty="0" smtClean="0"/>
              <a:t>EFE – </a:t>
            </a:r>
            <a:r>
              <a:rPr lang="es-CO" sz="2200" dirty="0" smtClean="0"/>
              <a:t>agendas personales</a:t>
            </a:r>
            <a:endParaRPr lang="es-CO" dirty="0"/>
          </a:p>
          <a:p>
            <a:pPr marL="457200" lvl="1" indent="0" algn="just">
              <a:lnSpc>
                <a:spcPct val="120000"/>
              </a:lnSpc>
              <a:buNone/>
            </a:pPr>
            <a:endParaRPr lang="es-CO" sz="2200" dirty="0" smtClean="0"/>
          </a:p>
          <a:p>
            <a:pPr lvl="1" algn="just">
              <a:lnSpc>
                <a:spcPct val="120000"/>
              </a:lnSpc>
            </a:pPr>
            <a:r>
              <a:rPr lang="es-CO" sz="220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Primer Paso</a:t>
            </a:r>
            <a:r>
              <a:rPr lang="es-CO" sz="2200" dirty="0" smtClean="0"/>
              <a:t>: Admitimos que éramos impotentes ante otros y que nuestra vida se había vuelto ingobernable</a:t>
            </a:r>
            <a:endParaRPr lang="es-CO" sz="2200" dirty="0" smtClean="0"/>
          </a:p>
          <a:p>
            <a:pPr lvl="1" algn="just">
              <a:lnSpc>
                <a:spcPct val="120000"/>
              </a:lnSpc>
            </a:pPr>
            <a:r>
              <a:rPr lang="es-CO" sz="2200" u="sng" dirty="0" smtClean="0">
                <a:solidFill>
                  <a:srgbClr val="6712D8"/>
                </a:solidFill>
              </a:rPr>
              <a:t>Primera Tradición</a:t>
            </a:r>
            <a:r>
              <a:rPr lang="es-CO" sz="2200" dirty="0" smtClean="0"/>
              <a:t>: Nuestro bienestar común debe tener la preferencia; la recuperación personal depende de la unidad de CoDA</a:t>
            </a:r>
            <a:endParaRPr lang="es-CO" sz="2200" dirty="0" smtClean="0"/>
          </a:p>
          <a:p>
            <a:pPr lvl="1" algn="just">
              <a:lnSpc>
                <a:spcPct val="120000"/>
              </a:lnSpc>
            </a:pPr>
            <a:r>
              <a:rPr lang="es-CO" sz="2200" u="sng" dirty="0" smtClean="0">
                <a:solidFill>
                  <a:srgbClr val="00B0F0"/>
                </a:solidFill>
              </a:rPr>
              <a:t>Primera Promesa</a:t>
            </a:r>
            <a:r>
              <a:rPr lang="es-CO" sz="2200" dirty="0" smtClean="0"/>
              <a:t>: Reconozco una nueva sensación de pertenencia. Mis sentimientos de vacío y soledad desaparecerán.</a:t>
            </a:r>
            <a:endParaRPr lang="es-CO" sz="2200" dirty="0" smtClean="0"/>
          </a:p>
          <a:p>
            <a:pPr marL="0" indent="0">
              <a:buNone/>
            </a:pPr>
            <a:endParaRPr lang="es-CO" dirty="0" smtClean="0"/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2343" y="1373973"/>
            <a:ext cx="8610600" cy="1293028"/>
          </a:xfrm>
        </p:spPr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s-CO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¿Cómo hago Unidad? </a:t>
            </a:r>
            <a:br>
              <a:rPr lang="es-CO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s-CO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¿Cómo me involucro?</a:t>
            </a:r>
            <a:br>
              <a:rPr lang="es-CO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es-CO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2521132"/>
            <a:ext cx="10820400" cy="4024125"/>
          </a:xfrm>
        </p:spPr>
        <p:txBody>
          <a:bodyPr>
            <a:normAutofit/>
          </a:bodyPr>
          <a:lstStyle/>
          <a:p>
            <a:r>
              <a:rPr lang="es-CO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1. </a:t>
            </a:r>
            <a:endParaRPr lang="es-CO" sz="32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CO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2.</a:t>
            </a:r>
            <a:endParaRPr lang="es-CO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s-CO" sz="3200" dirty="0" smtClean="0">
                <a:solidFill>
                  <a:srgbClr val="FFC000"/>
                </a:solidFill>
              </a:rPr>
              <a:t>3.</a:t>
            </a:r>
            <a:endParaRPr lang="es-CO" sz="3200" dirty="0" smtClean="0">
              <a:solidFill>
                <a:srgbClr val="FFC000"/>
              </a:solidFill>
            </a:endParaRPr>
          </a:p>
          <a:p>
            <a:r>
              <a:rPr lang="es-CO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4.</a:t>
            </a:r>
            <a:endParaRPr lang="es-CO" sz="32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CO" sz="3200" dirty="0" smtClean="0">
                <a:solidFill>
                  <a:srgbClr val="00B050"/>
                </a:solidFill>
              </a:rPr>
              <a:t>5.</a:t>
            </a:r>
            <a:endParaRPr lang="es-CO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2256" y="1513115"/>
            <a:ext cx="10820400" cy="4789713"/>
          </a:xfrm>
        </p:spPr>
        <p:txBody>
          <a:bodyPr>
            <a:normAutofit/>
          </a:bodyPr>
          <a:lstStyle/>
          <a:p>
            <a:pPr marL="228600" lvl="1" algn="just">
              <a:spcBef>
                <a:spcPts val="1000"/>
              </a:spcBef>
            </a:pPr>
            <a:r>
              <a:rPr lang="es-CO" sz="220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Segundo Paso</a:t>
            </a:r>
            <a:r>
              <a:rPr lang="es-CO" sz="2200" dirty="0" smtClean="0"/>
              <a:t>: llegamos al convencimiento de que un PS podría restaurar nuestro sano juicio.</a:t>
            </a:r>
            <a:endParaRPr lang="es-CO" sz="2200" dirty="0" smtClean="0"/>
          </a:p>
          <a:p>
            <a:pPr marL="228600" lvl="1" algn="just">
              <a:spcBef>
                <a:spcPts val="1000"/>
              </a:spcBef>
            </a:pPr>
            <a:r>
              <a:rPr lang="es-CO" sz="220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Tercer Paso</a:t>
            </a:r>
            <a:r>
              <a:rPr lang="es-CO" sz="2200" dirty="0" smtClean="0"/>
              <a:t>: Decidimos poner </a:t>
            </a:r>
            <a:r>
              <a:rPr lang="es-CO" sz="2200" dirty="0"/>
              <a:t>nuestra </a:t>
            </a:r>
            <a:r>
              <a:rPr lang="es-CO" sz="2200" dirty="0" smtClean="0"/>
              <a:t>voluntad y nuestra vida al cuidado de Dios, como cada uno concebimos a Dios.</a:t>
            </a:r>
            <a:endParaRPr lang="es-CO" sz="2200" dirty="0" smtClean="0"/>
          </a:p>
          <a:p>
            <a:pPr marL="228600" lvl="1" algn="just">
              <a:spcBef>
                <a:spcPts val="1000"/>
              </a:spcBef>
            </a:pPr>
            <a:r>
              <a:rPr lang="es-CO" sz="2200" u="sng" dirty="0" smtClean="0">
                <a:solidFill>
                  <a:srgbClr val="6712D8"/>
                </a:solidFill>
              </a:rPr>
              <a:t>Segunda Tradición</a:t>
            </a:r>
            <a:r>
              <a:rPr lang="es-CO" sz="2200" dirty="0" smtClean="0"/>
              <a:t>: Para el propósito de nuestro grupo solo existe una autoridad fundamental: un PS que se expresa en la conciencia de nuestro grupo. Nuestros líderes son sólo servidores de confianza, no gobiernan</a:t>
            </a:r>
            <a:endParaRPr lang="es-CO" sz="2200" dirty="0" smtClean="0"/>
          </a:p>
          <a:p>
            <a:pPr marL="228600" lvl="1" algn="just">
              <a:spcBef>
                <a:spcPts val="1000"/>
              </a:spcBef>
            </a:pPr>
            <a:r>
              <a:rPr lang="es-CO" sz="2200" u="sng" dirty="0" smtClean="0">
                <a:solidFill>
                  <a:srgbClr val="6712D8"/>
                </a:solidFill>
              </a:rPr>
              <a:t>Tercera Tradición</a:t>
            </a:r>
            <a:r>
              <a:rPr lang="es-CO" sz="2200" dirty="0" smtClean="0"/>
              <a:t>: El único requisito para ser miembro de CoDA es desear relaciones sanas y amorosas. </a:t>
            </a:r>
            <a:endParaRPr lang="es-CO" sz="2200" dirty="0" smtClean="0"/>
          </a:p>
          <a:p>
            <a:pPr marL="228600" lvl="1" algn="just">
              <a:spcBef>
                <a:spcPts val="1000"/>
              </a:spcBef>
            </a:pPr>
            <a:r>
              <a:rPr lang="es-CO" sz="2200" u="sng" dirty="0" smtClean="0">
                <a:solidFill>
                  <a:srgbClr val="00B0F0"/>
                </a:solidFill>
              </a:rPr>
              <a:t>Segunda Promesa</a:t>
            </a:r>
            <a:r>
              <a:rPr lang="es-CO" sz="2200" dirty="0" smtClean="0"/>
              <a:t>: Ya no me controlan mis miedos. Puedo sobreponerme a ellos y actuar con valor, integridad y dignidad. </a:t>
            </a:r>
            <a:endParaRPr lang="es-CO" sz="2200" dirty="0" smtClean="0"/>
          </a:p>
          <a:p>
            <a:pPr marL="228600" lvl="1" algn="just">
              <a:spcBef>
                <a:spcPts val="1000"/>
              </a:spcBef>
            </a:pPr>
            <a:r>
              <a:rPr lang="es-CO" sz="2200" u="sng" dirty="0" smtClean="0">
                <a:solidFill>
                  <a:srgbClr val="00B0F0"/>
                </a:solidFill>
              </a:rPr>
              <a:t>Tercera Promesa</a:t>
            </a:r>
            <a:r>
              <a:rPr lang="es-CO" sz="2200" dirty="0" smtClean="0"/>
              <a:t>: Conozco una nueva libertad. </a:t>
            </a:r>
            <a:endParaRPr lang="es-CO" sz="2200" dirty="0" smtClean="0"/>
          </a:p>
          <a:p>
            <a:pPr marL="228600" lvl="1">
              <a:spcBef>
                <a:spcPts val="1000"/>
              </a:spcBef>
            </a:pPr>
            <a:endParaRPr lang="es-CO" dirty="0"/>
          </a:p>
          <a:p>
            <a:endParaRPr lang="es-CO" dirty="0" smtClean="0"/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5141" y="1243344"/>
            <a:ext cx="9808029" cy="1293028"/>
          </a:xfrm>
        </p:spPr>
        <p:txBody>
          <a:bodyPr>
            <a:normAutofit fontScale="90000"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es-CO" cap="none" dirty="0">
                <a:solidFill>
                  <a:srgbClr val="00B0F0"/>
                </a:solidFill>
                <a:ea typeface="+mn-ea"/>
                <a:cs typeface="+mn-cs"/>
              </a:rPr>
              <a:t>¿Cómo manifiesto mi deseo de </a:t>
            </a:r>
            <a:br>
              <a:rPr lang="es-CO" cap="none" dirty="0" smtClean="0">
                <a:solidFill>
                  <a:srgbClr val="00B0F0"/>
                </a:solidFill>
                <a:ea typeface="+mn-ea"/>
                <a:cs typeface="+mn-cs"/>
              </a:rPr>
            </a:br>
            <a:r>
              <a:rPr lang="es-CO" cap="none" dirty="0" smtClean="0">
                <a:solidFill>
                  <a:srgbClr val="00B0F0"/>
                </a:solidFill>
                <a:ea typeface="+mn-ea"/>
                <a:cs typeface="+mn-cs"/>
              </a:rPr>
              <a:t>tener </a:t>
            </a:r>
            <a:r>
              <a:rPr lang="es-CO" cap="none" dirty="0">
                <a:solidFill>
                  <a:srgbClr val="00B0F0"/>
                </a:solidFill>
                <a:ea typeface="+mn-ea"/>
                <a:cs typeface="+mn-cs"/>
              </a:rPr>
              <a:t>relaciones sanas y amorosas?</a:t>
            </a:r>
            <a:br>
              <a:rPr lang="es-CO" sz="2200" cap="none" dirty="0">
                <a:solidFill>
                  <a:prstClr val="black"/>
                </a:solidFill>
                <a:ea typeface="+mn-ea"/>
                <a:cs typeface="+mn-cs"/>
              </a:rPr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1.</a:t>
            </a:r>
            <a:r>
              <a:rPr lang="es-CO" sz="3200" dirty="0" smtClean="0"/>
              <a:t> </a:t>
            </a:r>
            <a:endParaRPr lang="es-CO" sz="3200" dirty="0" smtClean="0"/>
          </a:p>
          <a:p>
            <a:r>
              <a:rPr lang="es-CO" sz="3200" dirty="0" smtClean="0">
                <a:solidFill>
                  <a:srgbClr val="6712D8"/>
                </a:solidFill>
              </a:rPr>
              <a:t>2.</a:t>
            </a:r>
            <a:r>
              <a:rPr lang="es-CO" sz="3200" dirty="0" smtClean="0"/>
              <a:t> </a:t>
            </a:r>
            <a:endParaRPr lang="es-CO" sz="3200" dirty="0" smtClean="0"/>
          </a:p>
          <a:p>
            <a:r>
              <a:rPr lang="es-CO" sz="3200" dirty="0" smtClean="0">
                <a:solidFill>
                  <a:srgbClr val="FFC000"/>
                </a:solidFill>
              </a:rPr>
              <a:t>3. </a:t>
            </a:r>
            <a:endParaRPr lang="es-CO" sz="3200" dirty="0" smtClean="0">
              <a:solidFill>
                <a:srgbClr val="FFC000"/>
              </a:solidFill>
            </a:endParaRPr>
          </a:p>
          <a:p>
            <a:r>
              <a:rPr lang="es-CO" sz="3200" dirty="0" smtClean="0">
                <a:solidFill>
                  <a:srgbClr val="00B0F0"/>
                </a:solidFill>
              </a:rPr>
              <a:t>4.</a:t>
            </a:r>
            <a:r>
              <a:rPr lang="es-CO" sz="3200" dirty="0" smtClean="0"/>
              <a:t> </a:t>
            </a:r>
            <a:endParaRPr lang="es-CO" sz="3200" dirty="0" smtClean="0"/>
          </a:p>
          <a:p>
            <a:r>
              <a:rPr lang="es-CO" sz="3200" dirty="0" smtClean="0">
                <a:solidFill>
                  <a:srgbClr val="00B050"/>
                </a:solidFill>
              </a:rPr>
              <a:t>5. </a:t>
            </a:r>
            <a:endParaRPr lang="es-CO" sz="3200" dirty="0" smtClean="0">
              <a:solidFill>
                <a:srgbClr val="00B050"/>
              </a:solidFill>
            </a:endParaRPr>
          </a:p>
          <a:p>
            <a:r>
              <a:rPr lang="es-CO" sz="3200" dirty="0" smtClean="0">
                <a:solidFill>
                  <a:schemeClr val="accent5">
                    <a:lumMod val="75000"/>
                  </a:schemeClr>
                </a:solidFill>
              </a:rPr>
              <a:t>6.</a:t>
            </a:r>
            <a:endParaRPr lang="es-CO" sz="32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6571" y="1393372"/>
            <a:ext cx="11179629" cy="4825314"/>
          </a:xfrm>
        </p:spPr>
        <p:txBody>
          <a:bodyPr>
            <a:normAutofit lnSpcReduction="10000"/>
          </a:bodyPr>
          <a:lstStyle/>
          <a:p>
            <a:pPr algn="just"/>
            <a:r>
              <a:rPr lang="es-CO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Cuarto Paso</a:t>
            </a:r>
            <a:r>
              <a:rPr lang="es-CO" dirty="0" smtClean="0"/>
              <a:t>: Sin miedo, hicimos un minucioso inventario moral de nosotros mismos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Quinto Paso</a:t>
            </a:r>
            <a:r>
              <a:rPr lang="es-CO" dirty="0" smtClean="0"/>
              <a:t>: Admitimos ante Dios, ante nosotros mismos y ante otro ser humano la naturaleza exacta de nuestros errores.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6712D8"/>
                </a:solidFill>
              </a:rPr>
              <a:t>Cuarta Tradición</a:t>
            </a:r>
            <a:r>
              <a:rPr lang="es-CO" dirty="0" smtClean="0"/>
              <a:t>: Cada grupo debe mantenerse autónomo, excepto en asuntos que afecten a otros grupos o a CoDA como un todo.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6712D8"/>
                </a:solidFill>
              </a:rPr>
              <a:t>Quinta Tradición</a:t>
            </a:r>
            <a:r>
              <a:rPr lang="es-CO" dirty="0" smtClean="0"/>
              <a:t>: cada grupo tiene un solo objetivo primordial: llevar el mensaje a otros codependientes que aún sufren.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00B0F0"/>
                </a:solidFill>
              </a:rPr>
              <a:t>Cuarta Promesa</a:t>
            </a:r>
            <a:r>
              <a:rPr lang="es-CO" dirty="0" smtClean="0"/>
              <a:t>: me libero de las preocupaciones, de las culpas y del pesar que me causan el pasado y el presente. Estoy suficientemente alerta para no permitir que se repitan.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00B0F0"/>
                </a:solidFill>
              </a:rPr>
              <a:t>Quitan Promesa</a:t>
            </a:r>
            <a:r>
              <a:rPr lang="es-CO" dirty="0" smtClean="0"/>
              <a:t>: reconozco en mí un nuevo amor y una nueva aceptación de mí mismo y de los otros. Me siento genuinamente merecedor de ser amado, amoroso y amable.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38894" y="1883230"/>
            <a:ext cx="10146186" cy="1219907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CO" sz="5400" dirty="0" smtClean="0">
                <a:solidFill>
                  <a:srgbClr val="00B0F0"/>
                </a:solidFill>
              </a:rPr>
              <a:t>Inventario de grupo</a:t>
            </a:r>
            <a:endParaRPr lang="es-CO" sz="5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6571" y="1295399"/>
            <a:ext cx="11168743" cy="5086571"/>
          </a:xfrm>
        </p:spPr>
        <p:txBody>
          <a:bodyPr>
            <a:noAutofit/>
          </a:bodyPr>
          <a:lstStyle/>
          <a:p>
            <a:pPr algn="just"/>
            <a:r>
              <a:rPr lang="es-CO" sz="215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Sexto Paso</a:t>
            </a:r>
            <a:r>
              <a:rPr lang="es-CO" sz="2150" dirty="0" smtClean="0"/>
              <a:t>: Estuvimos enteramente dispuestos a dejar que Dios nos liberase de todos nuestros defectos de carácter.</a:t>
            </a:r>
            <a:endParaRPr lang="es-CO" sz="2150" dirty="0" smtClean="0"/>
          </a:p>
          <a:p>
            <a:pPr algn="just"/>
            <a:r>
              <a:rPr lang="es-CO" sz="215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Séptimo Paso</a:t>
            </a:r>
            <a:r>
              <a:rPr lang="es-CO" sz="2150" dirty="0" smtClean="0"/>
              <a:t>: Humildemente le pedimos a Dios que nos libere de nuestros defectos. </a:t>
            </a:r>
            <a:endParaRPr lang="es-CO" sz="2150" dirty="0" smtClean="0"/>
          </a:p>
          <a:p>
            <a:pPr algn="just"/>
            <a:r>
              <a:rPr lang="es-CO" sz="2150" u="sng" dirty="0" smtClean="0">
                <a:solidFill>
                  <a:srgbClr val="6712D8"/>
                </a:solidFill>
              </a:rPr>
              <a:t>Sexta Tradición:</a:t>
            </a:r>
            <a:r>
              <a:rPr lang="es-CO" sz="2150" dirty="0" smtClean="0"/>
              <a:t> Un grupo de CoDA nunca debe respaldar, financiar o prestar el nombre de CoDA a ninguna entidad allegada o empresa ajena para evitar que los problemas de dinero, propiedad y prestigio nos desvíen de nuestro objetivo espiritual primordial.</a:t>
            </a:r>
            <a:endParaRPr lang="es-CO" sz="2150" dirty="0" smtClean="0"/>
          </a:p>
          <a:p>
            <a:pPr algn="just"/>
            <a:r>
              <a:rPr lang="es-CO" sz="2150" u="sng" dirty="0" smtClean="0">
                <a:solidFill>
                  <a:srgbClr val="6712D8"/>
                </a:solidFill>
              </a:rPr>
              <a:t>Séptima Tradición</a:t>
            </a:r>
            <a:r>
              <a:rPr lang="es-CO" sz="2150" dirty="0" smtClean="0"/>
              <a:t>: Todo grupo de CoDA debe mantenerse completamente a sí mismo negándose a recibir contribuciones de afuera.</a:t>
            </a:r>
            <a:endParaRPr lang="es-CO" sz="2150" dirty="0" smtClean="0"/>
          </a:p>
          <a:p>
            <a:pPr algn="just"/>
            <a:r>
              <a:rPr lang="es-CO" sz="2150" u="sng" dirty="0" smtClean="0">
                <a:solidFill>
                  <a:srgbClr val="00B0F0"/>
                </a:solidFill>
              </a:rPr>
              <a:t>Sexta Promesa</a:t>
            </a:r>
            <a:r>
              <a:rPr lang="es-CO" sz="2150" dirty="0" smtClean="0"/>
              <a:t>: Aprendo a mirarme a mí mismo como igual a los otros. Mis nuevas y renovadas relaciones están basadas en la igualdad de ambas partes. </a:t>
            </a:r>
            <a:endParaRPr lang="es-CO" sz="2150" dirty="0" smtClean="0"/>
          </a:p>
          <a:p>
            <a:pPr algn="just"/>
            <a:r>
              <a:rPr lang="es-CO" sz="2150" u="sng" dirty="0" smtClean="0">
                <a:solidFill>
                  <a:srgbClr val="00B0F0"/>
                </a:solidFill>
              </a:rPr>
              <a:t>Séptima Promesa</a:t>
            </a:r>
            <a:r>
              <a:rPr lang="es-CO" sz="2150" dirty="0" smtClean="0"/>
              <a:t>: Soy capaz de desarrollar y mantener relaciones sanas y amorosas. La necesidad de controlar y manipular a los demás desaparecerá en la medida en que aprenda a confiar en personas dignas de confianza. </a:t>
            </a:r>
            <a:endParaRPr lang="es-CO" sz="215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73038" y="2090059"/>
            <a:ext cx="10146186" cy="1219907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CO" sz="5400" dirty="0" smtClean="0">
                <a:solidFill>
                  <a:srgbClr val="00B0F0"/>
                </a:solidFill>
              </a:rPr>
              <a:t>Cuestionario de </a:t>
            </a:r>
            <a:br>
              <a:rPr lang="es-CO" sz="5400" dirty="0" smtClean="0">
                <a:solidFill>
                  <a:srgbClr val="00B0F0"/>
                </a:solidFill>
              </a:rPr>
            </a:br>
            <a:r>
              <a:rPr lang="es-CO" sz="5400" dirty="0" smtClean="0">
                <a:solidFill>
                  <a:srgbClr val="00B0F0"/>
                </a:solidFill>
              </a:rPr>
              <a:t>séptima tradición</a:t>
            </a:r>
            <a:endParaRPr lang="es-CO" sz="5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338943"/>
            <a:ext cx="10820400" cy="5116286"/>
          </a:xfrm>
        </p:spPr>
        <p:txBody>
          <a:bodyPr>
            <a:noAutofit/>
          </a:bodyPr>
          <a:lstStyle/>
          <a:p>
            <a:pPr algn="just"/>
            <a:r>
              <a:rPr lang="es-CO" sz="205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Octavo Paso</a:t>
            </a:r>
            <a:r>
              <a:rPr lang="es-CO" sz="2050" dirty="0" smtClean="0"/>
              <a:t>: Hicimos una lista de todas aquellas personas a quienes habíamos ofendido y estuvimos dispuestos a reparar el daño que les causamos. </a:t>
            </a:r>
            <a:endParaRPr lang="es-CO" sz="2050" dirty="0" smtClean="0"/>
          </a:p>
          <a:p>
            <a:pPr algn="just"/>
            <a:r>
              <a:rPr lang="es-CO" sz="205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Noveno Paso</a:t>
            </a:r>
            <a:r>
              <a:rPr lang="es-CO" sz="2050" dirty="0" smtClean="0"/>
              <a:t>: reparamos directamente a cuantos nos fue posible el daño causado, excepto cuando el hacerlo implicaba perjuicio para ellos o para otros. </a:t>
            </a:r>
            <a:endParaRPr lang="es-CO" sz="2050" dirty="0" smtClean="0"/>
          </a:p>
          <a:p>
            <a:pPr algn="just"/>
            <a:r>
              <a:rPr lang="es-CO" sz="2050" u="sng" dirty="0" smtClean="0">
                <a:solidFill>
                  <a:srgbClr val="6712D8"/>
                </a:solidFill>
              </a:rPr>
              <a:t>Octava Tradición</a:t>
            </a:r>
            <a:r>
              <a:rPr lang="es-CO" sz="2050" dirty="0" smtClean="0"/>
              <a:t>: Codependientes Anónimos siempre debe mantener su carácter no profesional, pero nuestros Centros de Servicios pueden contratar trabajadores especiales. </a:t>
            </a:r>
            <a:endParaRPr lang="es-CO" sz="2050" dirty="0" smtClean="0"/>
          </a:p>
          <a:p>
            <a:pPr algn="just"/>
            <a:r>
              <a:rPr lang="es-CO" sz="2050" u="sng" dirty="0" smtClean="0">
                <a:solidFill>
                  <a:srgbClr val="6712D8"/>
                </a:solidFill>
              </a:rPr>
              <a:t>Novena Tradición</a:t>
            </a:r>
            <a:r>
              <a:rPr lang="es-CO" sz="2050" dirty="0" smtClean="0"/>
              <a:t>: CoDA, como tal, nunca debe ser organizada; pero podemos crear juntas o comités de servicio que sean directamente responsables ante aquellos a quienes sirven.</a:t>
            </a:r>
            <a:endParaRPr lang="es-CO" sz="2050" dirty="0" smtClean="0"/>
          </a:p>
          <a:p>
            <a:pPr algn="just"/>
            <a:r>
              <a:rPr lang="es-CO" sz="2050" u="sng" dirty="0" smtClean="0">
                <a:solidFill>
                  <a:srgbClr val="00B0F0"/>
                </a:solidFill>
              </a:rPr>
              <a:t>Octava Promesa</a:t>
            </a:r>
            <a:r>
              <a:rPr lang="es-CO" sz="2050" dirty="0" smtClean="0"/>
              <a:t>: aprendo que es posible recuperarme y convertirme en una persona amorosa, íntima y capaz de ofrecer apoyo apropiado. Tengo la elección de comunicarme con mi familia en una forma segura para mí y respetuosa para ellos. </a:t>
            </a:r>
            <a:endParaRPr lang="es-CO" sz="2050" dirty="0" smtClean="0"/>
          </a:p>
          <a:p>
            <a:pPr algn="just"/>
            <a:r>
              <a:rPr lang="es-CO" sz="2050" u="sng" dirty="0" smtClean="0">
                <a:solidFill>
                  <a:srgbClr val="00B0F0"/>
                </a:solidFill>
              </a:rPr>
              <a:t>Novena Promesa</a:t>
            </a:r>
            <a:r>
              <a:rPr lang="es-CO" sz="2050" dirty="0" smtClean="0"/>
              <a:t>: reconozco que soy una creación única y preciosa.</a:t>
            </a:r>
            <a:endParaRPr lang="es-CO" sz="2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O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Décimo Paso</a:t>
            </a:r>
            <a:r>
              <a:rPr lang="es-CO" dirty="0"/>
              <a:t>: continuamos haciendo nuestro inventario personal y cuando nos equivocábamos lo admitíamos inmediatamente</a:t>
            </a:r>
            <a:r>
              <a:rPr lang="es-CO" dirty="0" smtClean="0"/>
              <a:t>.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Undécimo Paso</a:t>
            </a:r>
            <a:r>
              <a:rPr lang="es-CO" dirty="0" smtClean="0"/>
              <a:t>: Buscamos a través de la oración y de la meditación mejorar nuestro contacto consciente con Dios, tal como nosotros lo concebimos, pidiéndole solamente nos dejase conocer su voluntad para con nosotros y nos diese la fortaleza para cumplirla.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Duodécimo Paso</a:t>
            </a:r>
            <a:r>
              <a:rPr lang="es-CO" dirty="0" smtClean="0"/>
              <a:t>: Habiendo obtenido un despertar espiritual como resultado de esos pasos, tratamos de llevar el mensaje a otros codependientes y de practicar estos principios en todos nuestros asuntos. </a:t>
            </a:r>
            <a:endParaRPr lang="es-CO" dirty="0"/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317172"/>
            <a:ext cx="10820400" cy="4901514"/>
          </a:xfrm>
        </p:spPr>
        <p:txBody>
          <a:bodyPr>
            <a:normAutofit lnSpcReduction="10000"/>
          </a:bodyPr>
          <a:lstStyle/>
          <a:p>
            <a:pPr algn="just"/>
            <a:r>
              <a:rPr lang="es-CO" u="sng" dirty="0" smtClean="0">
                <a:solidFill>
                  <a:srgbClr val="6712D8"/>
                </a:solidFill>
              </a:rPr>
              <a:t>Décima Tradición</a:t>
            </a:r>
            <a:r>
              <a:rPr lang="es-CO" dirty="0" smtClean="0"/>
              <a:t>: CoDA no tiene opinión acerca de asuntos ajenos; por consiguiente, su nombre nunca debe mezclarse en controversias públicas.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6712D8"/>
                </a:solidFill>
              </a:rPr>
              <a:t>Undécima Tradición</a:t>
            </a:r>
            <a:r>
              <a:rPr lang="es-CO" dirty="0" smtClean="0"/>
              <a:t>: Nuestra política de relaciones públicas se basa en atracción más que en promoción; nosotros necesitamos mantener el anonimato personal ante la prensa, radio, cine y todos los medios públicos de comunicación.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6712D8"/>
                </a:solidFill>
              </a:rPr>
              <a:t>Duodécima Tradición</a:t>
            </a:r>
            <a:r>
              <a:rPr lang="es-CO" dirty="0" smtClean="0"/>
              <a:t>: el anonimato es la base espiritual de todas nuestras tradiciones, recordándonos siempre anteponer los principios a las personalidades.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00B0F0"/>
                </a:solidFill>
              </a:rPr>
              <a:t>Décima Promesa</a:t>
            </a:r>
            <a:r>
              <a:rPr lang="es-CO" dirty="0" smtClean="0"/>
              <a:t>: ya no necesito depender sólo de los otros para que me provean mi sentido de valor.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00B0F0"/>
                </a:solidFill>
              </a:rPr>
              <a:t>Undécima Promesa</a:t>
            </a:r>
            <a:r>
              <a:rPr lang="es-CO" dirty="0" smtClean="0"/>
              <a:t>: tengo la confianza de recibir la guía de mi Poder Superior y llego a creer en mis propias capacidades. </a:t>
            </a:r>
            <a:endParaRPr lang="es-CO" dirty="0" smtClean="0"/>
          </a:p>
          <a:p>
            <a:pPr algn="just"/>
            <a:r>
              <a:rPr lang="es-CO" u="sng" dirty="0" smtClean="0">
                <a:solidFill>
                  <a:srgbClr val="00B0F0"/>
                </a:solidFill>
              </a:rPr>
              <a:t>Duodécima Promesa</a:t>
            </a:r>
            <a:r>
              <a:rPr lang="es-CO" dirty="0" smtClean="0"/>
              <a:t>: gradualmente, experimento la serenidad, fortaleza interior y crecimiento espiritual en mi vida diaria. 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6571" y="2194560"/>
            <a:ext cx="11560629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¿Qué agradezco del Programa de Codependientes Anónimos</a:t>
            </a:r>
            <a:r>
              <a:rPr lang="es-CO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?</a:t>
            </a:r>
            <a:endParaRPr lang="es-CO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es-CO" dirty="0"/>
          </a:p>
          <a:p>
            <a:r>
              <a:rPr lang="es-CO" sz="2400" dirty="0">
                <a:solidFill>
                  <a:schemeClr val="accent4">
                    <a:lumMod val="75000"/>
                  </a:schemeClr>
                </a:solidFill>
              </a:rPr>
              <a:t>1. </a:t>
            </a:r>
            <a:endParaRPr lang="es-CO" sz="24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s-CO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2.</a:t>
            </a:r>
            <a:endParaRPr lang="es-CO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CO" sz="2400" dirty="0">
                <a:solidFill>
                  <a:srgbClr val="00B050"/>
                </a:solidFill>
              </a:rPr>
              <a:t>3.</a:t>
            </a:r>
            <a:endParaRPr lang="es-CO" sz="2400" dirty="0">
              <a:solidFill>
                <a:srgbClr val="00B050"/>
              </a:solidFill>
            </a:endParaRPr>
          </a:p>
          <a:p>
            <a:r>
              <a:rPr lang="es-CO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4.</a:t>
            </a:r>
            <a:endParaRPr lang="es-CO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CO" sz="2400" dirty="0">
                <a:solidFill>
                  <a:srgbClr val="FFC000"/>
                </a:solidFill>
              </a:rPr>
              <a:t>5.</a:t>
            </a:r>
            <a:endParaRPr lang="es-CO" sz="2400" dirty="0">
              <a:solidFill>
                <a:srgbClr val="FFC000"/>
              </a:solidFill>
            </a:endParaRPr>
          </a:p>
          <a:p>
            <a:r>
              <a:rPr lang="es-CO" sz="2400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endParaRPr lang="es-CO" sz="24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5514" y="241859"/>
            <a:ext cx="8610600" cy="1293028"/>
          </a:xfrm>
        </p:spPr>
        <p:txBody>
          <a:bodyPr/>
          <a:lstStyle/>
          <a:p>
            <a:pPr algn="ctr"/>
            <a:r>
              <a:rPr lang="es-CO" dirty="0">
                <a:solidFill>
                  <a:srgbClr val="6712D8"/>
                </a:solidFill>
              </a:rPr>
              <a:t>PADRINAZGO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3143" y="1780903"/>
            <a:ext cx="10820400" cy="4902926"/>
          </a:xfrm>
        </p:spPr>
        <p:txBody>
          <a:bodyPr>
            <a:normAutofit fontScale="92500" lnSpcReduction="10000"/>
          </a:bodyPr>
          <a:lstStyle/>
          <a:p>
            <a:r>
              <a:rPr lang="es-CO" dirty="0" smtClean="0"/>
              <a:t>Relación de carácter triple</a:t>
            </a:r>
            <a:endParaRPr lang="es-CO" dirty="0" smtClean="0"/>
          </a:p>
          <a:p>
            <a:r>
              <a:rPr lang="es-CO" dirty="0" smtClean="0"/>
              <a:t>Tipos de padrinazgo</a:t>
            </a:r>
            <a:endParaRPr lang="es-CO" dirty="0" smtClean="0"/>
          </a:p>
          <a:p>
            <a:r>
              <a:rPr lang="es-CO" dirty="0" smtClean="0"/>
              <a:t>Preguntas frecuentes de los ahijados</a:t>
            </a:r>
            <a:endParaRPr lang="es-CO" dirty="0" smtClean="0"/>
          </a:p>
          <a:p>
            <a:pPr lvl="1"/>
            <a:r>
              <a:rPr lang="es-CO" dirty="0" smtClean="0"/>
              <a:t>Necesito un padrino aunque asisto a reuniones frecuentemente </a:t>
            </a:r>
            <a:endParaRPr lang="es-CO" dirty="0" smtClean="0"/>
          </a:p>
          <a:p>
            <a:pPr lvl="1"/>
            <a:r>
              <a:rPr lang="es-CO" dirty="0" smtClean="0"/>
              <a:t>Cómo elegir padrino/madrina</a:t>
            </a:r>
            <a:endParaRPr lang="es-CO" dirty="0" smtClean="0"/>
          </a:p>
          <a:p>
            <a:pPr lvl="1"/>
            <a:r>
              <a:rPr lang="es-CO" dirty="0" smtClean="0"/>
              <a:t>Nuestros derechos como ahijados</a:t>
            </a:r>
            <a:endParaRPr lang="es-CO" dirty="0" smtClean="0"/>
          </a:p>
          <a:p>
            <a:r>
              <a:rPr lang="es-CO" dirty="0" smtClean="0"/>
              <a:t>¿Por qué apadrinar a otros?</a:t>
            </a:r>
            <a:endParaRPr lang="es-CO" dirty="0" smtClean="0"/>
          </a:p>
          <a:p>
            <a:r>
              <a:rPr lang="es-CO" dirty="0" smtClean="0"/>
              <a:t>¿Cuál es el papel de los padrinos?</a:t>
            </a:r>
            <a:endParaRPr lang="es-CO" dirty="0" smtClean="0"/>
          </a:p>
          <a:p>
            <a:r>
              <a:rPr lang="es-CO" dirty="0" smtClean="0"/>
              <a:t>Preguntas frecuentes de los padrinos</a:t>
            </a:r>
            <a:endParaRPr lang="es-CO" dirty="0" smtClean="0"/>
          </a:p>
          <a:p>
            <a:pPr lvl="1"/>
            <a:r>
              <a:rPr lang="es-CO" dirty="0" smtClean="0"/>
              <a:t>Puedo apadrinar si no he hecho los Pasos?</a:t>
            </a:r>
            <a:endParaRPr lang="es-CO" dirty="0" smtClean="0"/>
          </a:p>
          <a:p>
            <a:pPr lvl="1"/>
            <a:r>
              <a:rPr lang="es-CO" dirty="0" smtClean="0"/>
              <a:t>¿Qué necesito tener para ser padrino?</a:t>
            </a:r>
            <a:endParaRPr lang="es-CO" dirty="0" smtClean="0"/>
          </a:p>
          <a:p>
            <a:pPr lvl="1"/>
            <a:r>
              <a:rPr lang="es-CO" dirty="0" smtClean="0"/>
              <a:t>Si me molesta algo de mi ahijado, ¿qué hago?</a:t>
            </a:r>
            <a:endParaRPr lang="es-CO" dirty="0" smtClean="0"/>
          </a:p>
          <a:p>
            <a:r>
              <a:rPr lang="es-CO" dirty="0" smtClean="0"/>
              <a:t>Padrinos exitosos</a:t>
            </a:r>
            <a:endParaRPr lang="es-CO" dirty="0" smtClean="0"/>
          </a:p>
          <a:p>
            <a:r>
              <a:rPr lang="es-CO" dirty="0"/>
              <a:t>Historias de </a:t>
            </a:r>
            <a:r>
              <a:rPr lang="es-CO" dirty="0" smtClean="0"/>
              <a:t>padrinazgo</a:t>
            </a:r>
            <a:endParaRPr lang="es-CO" dirty="0" smtClean="0"/>
          </a:p>
          <a:p>
            <a:pPr lvl="1"/>
            <a:endParaRPr lang="es-CO" dirty="0" smtClean="0"/>
          </a:p>
          <a:p>
            <a:endParaRPr lang="es-CO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0814" y="411675"/>
            <a:ext cx="8610600" cy="1293028"/>
          </a:xfrm>
        </p:spPr>
        <p:txBody>
          <a:bodyPr/>
          <a:lstStyle/>
          <a:p>
            <a:pPr algn="ctr"/>
            <a:r>
              <a:rPr lang="es-CO" dirty="0">
                <a:solidFill>
                  <a:srgbClr val="6712D8"/>
                </a:solidFill>
              </a:rPr>
              <a:t>BUSCANDO UN PADRINO</a:t>
            </a:r>
            <a:endParaRPr lang="es-CO" dirty="0">
              <a:solidFill>
                <a:srgbClr val="6712D8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9971" y="1410789"/>
            <a:ext cx="10820400" cy="5185954"/>
          </a:xfrm>
        </p:spPr>
        <p:txBody>
          <a:bodyPr/>
          <a:lstStyle/>
          <a:p>
            <a:r>
              <a:rPr lang="es-CO" sz="2000" dirty="0" smtClean="0"/>
              <a:t>Escucho su compartir en las reuniones y me identifico</a:t>
            </a:r>
            <a:r>
              <a:rPr lang="es-CO" dirty="0" smtClean="0"/>
              <a:t> </a:t>
            </a:r>
            <a:endParaRPr lang="es-CO" dirty="0" smtClean="0"/>
          </a:p>
          <a:p>
            <a:r>
              <a:rPr lang="es-CO" sz="2000" dirty="0" smtClean="0"/>
              <a:t>Ponen su recuperación en primer lugar</a:t>
            </a:r>
            <a:endParaRPr lang="es-CO" sz="2000" dirty="0" smtClean="0"/>
          </a:p>
          <a:p>
            <a:r>
              <a:rPr lang="es-CO" sz="2000" dirty="0" smtClean="0"/>
              <a:t>Conocen las Doce Tradiciones y las aplican en sus vidas</a:t>
            </a:r>
            <a:endParaRPr lang="es-CO" sz="2000" dirty="0" smtClean="0"/>
          </a:p>
          <a:p>
            <a:r>
              <a:rPr lang="es-CO" sz="2000" dirty="0" smtClean="0"/>
              <a:t>Nos guían a través de los Doce Pasos y las Doce Tradiciones</a:t>
            </a:r>
            <a:endParaRPr lang="es-CO" sz="2000" dirty="0" smtClean="0"/>
          </a:p>
          <a:p>
            <a:r>
              <a:rPr lang="es-CO" sz="2000" dirty="0" smtClean="0"/>
              <a:t>Comparten su recuperación a través del programa</a:t>
            </a:r>
            <a:endParaRPr lang="es-CO" sz="2000" dirty="0" smtClean="0"/>
          </a:p>
          <a:p>
            <a:r>
              <a:rPr lang="es-CO" sz="2000" dirty="0" smtClean="0"/>
              <a:t>Tienen mente abierta</a:t>
            </a:r>
            <a:endParaRPr lang="es-CO" sz="2000" dirty="0" smtClean="0"/>
          </a:p>
          <a:p>
            <a:r>
              <a:rPr lang="es-CO" sz="2000" dirty="0" smtClean="0"/>
              <a:t>No son sexualmente atractivos para nosotros (preferiblemente del mismo sexo)</a:t>
            </a:r>
            <a:endParaRPr lang="es-CO" sz="2000" dirty="0" smtClean="0"/>
          </a:p>
          <a:p>
            <a:r>
              <a:rPr lang="es-CO" sz="2000" dirty="0" smtClean="0"/>
              <a:t>Escuchan activamente sin interrumpir</a:t>
            </a:r>
            <a:endParaRPr lang="es-CO" sz="2000" dirty="0" smtClean="0"/>
          </a:p>
          <a:p>
            <a:r>
              <a:rPr lang="es-CO" sz="2000" dirty="0" smtClean="0"/>
              <a:t>Comparten sus propios pensamientos y sentimientos con nosotros</a:t>
            </a:r>
            <a:endParaRPr lang="es-CO" sz="2000" dirty="0" smtClean="0"/>
          </a:p>
          <a:p>
            <a:r>
              <a:rPr lang="es-CO" sz="2000" dirty="0" smtClean="0"/>
              <a:t>Escuchan con compasión y entendimiento sin rescatar o dar consejo</a:t>
            </a:r>
            <a:endParaRPr lang="es-CO" sz="2000" dirty="0" smtClean="0"/>
          </a:p>
          <a:p>
            <a:r>
              <a:rPr lang="es-CO" sz="2000" dirty="0" smtClean="0"/>
              <a:t>Hacen preguntas para clarificar, no para controlar, juzgar o manipular</a:t>
            </a:r>
            <a:endParaRPr lang="es-CO" sz="2000" dirty="0" smtClean="0"/>
          </a:p>
          <a:p>
            <a:r>
              <a:rPr lang="es-CO" sz="2000" dirty="0" smtClean="0"/>
              <a:t>Aceptan que podamos trabajar más de un programa</a:t>
            </a:r>
            <a:endParaRPr lang="es-CO" sz="2000" dirty="0" smtClean="0"/>
          </a:p>
          <a:p>
            <a:endParaRPr lang="es-CO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7057" y="3119846"/>
            <a:ext cx="10820400" cy="4024125"/>
          </a:xfrm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9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¡GRACIAS!</a:t>
            </a:r>
            <a:endParaRPr lang="es-CO" sz="9600" b="1" dirty="0">
              <a:solidFill>
                <a:schemeClr val="accent2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3" grpId="2" build="p"/>
      <p:bldP spid="3" grpId="3" build="p"/>
      <p:bldP spid="3" grpId="4" build="p"/>
      <p:bldP spid="3" grpId="5" build="p"/>
    </p:bld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0</TotalTime>
  <Words>7574</Words>
  <Application>WPS Presentation</Application>
  <PresentationFormat>Panorámica</PresentationFormat>
  <Paragraphs>176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</vt:lpstr>
      <vt:lpstr>SimSun</vt:lpstr>
      <vt:lpstr>Wingdings</vt:lpstr>
      <vt:lpstr>Century Gothic</vt:lpstr>
      <vt:lpstr>Microsoft YaHei</vt:lpstr>
      <vt:lpstr>Arial Unicode MS</vt:lpstr>
      <vt:lpstr>Calibri</vt:lpstr>
      <vt:lpstr>Baskerville Old Face</vt:lpstr>
      <vt:lpstr>Estela de condensación</vt:lpstr>
      <vt:lpstr>Viviendo el Programa de CoDA desde el primer día</vt:lpstr>
      <vt:lpstr>PowerPoint 演示文稿</vt:lpstr>
      <vt:lpstr>Oración de la Serenidad</vt:lpstr>
      <vt:lpstr>PowerPoint 演示文稿</vt:lpstr>
      <vt:lpstr>PowerPoint 演示文稿</vt:lpstr>
      <vt:lpstr>OTRAS HERRAMIENTAS DE RECUPERACIÓN</vt:lpstr>
      <vt:lpstr>PowerPoint 演示文稿</vt:lpstr>
      <vt:lpstr>¿Por qué nos quedamos?  </vt:lpstr>
      <vt:lpstr>PowerPoint 演示文稿</vt:lpstr>
      <vt:lpstr>¿Cómo hago Unidad?  ¿Cómo me involucro? </vt:lpstr>
      <vt:lpstr>PowerPoint 演示文稿</vt:lpstr>
      <vt:lpstr>¿Cómo manifiesto mi deseo de  tener relaciones sanas y amorosas? </vt:lpstr>
      <vt:lpstr>PowerPoint 演示文稿</vt:lpstr>
      <vt:lpstr>Inventario de grupo</vt:lpstr>
      <vt:lpstr>PowerPoint 演示文稿</vt:lpstr>
      <vt:lpstr>Cuestionario de  séptima tradición</vt:lpstr>
      <vt:lpstr>PowerPoint 演示文稿</vt:lpstr>
      <vt:lpstr>PowerPoint 演示文稿</vt:lpstr>
      <vt:lpstr>PowerPoint 演示文稿</vt:lpstr>
      <vt:lpstr>PowerPoint 演示文稿</vt:lpstr>
      <vt:lpstr>PADRINAZGO</vt:lpstr>
      <vt:lpstr>BUSCANDO UN PADRINO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Viviendo el Programa de CoDA desde el primer día</dc:title>
  <dc:creator>Adry</dc:creator>
  <cp:lastModifiedBy>Admin</cp:lastModifiedBy>
  <cp:revision>41</cp:revision>
  <dcterms:created xsi:type="dcterms:W3CDTF">2025-02-12T22:34:00Z</dcterms:created>
  <dcterms:modified xsi:type="dcterms:W3CDTF">2025-02-19T17:59:35Z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253BA42984F2461C93E4C5842DFF7428_13</vt:lpwstr>
  </property>
  <property fmtid="{D5CDD505-2E9C-101B-9397-08002B2CF9AE}" pid="3" name="KSOProductBuildVer">
    <vt:lpwstr>3082-12.2.0.19805</vt:lpwstr>
  </property>
</Properties>
</file>